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396" r:id="rId3"/>
    <p:sldId id="395" r:id="rId4"/>
    <p:sldId id="410" r:id="rId5"/>
    <p:sldId id="448" r:id="rId6"/>
    <p:sldId id="449" r:id="rId7"/>
    <p:sldId id="431" r:id="rId8"/>
    <p:sldId id="434" r:id="rId9"/>
    <p:sldId id="433" r:id="rId10"/>
    <p:sldId id="435" r:id="rId11"/>
    <p:sldId id="436" r:id="rId12"/>
    <p:sldId id="437" r:id="rId13"/>
    <p:sldId id="432" r:id="rId14"/>
    <p:sldId id="377" r:id="rId15"/>
    <p:sldId id="406" r:id="rId16"/>
    <p:sldId id="411" r:id="rId17"/>
    <p:sldId id="407" r:id="rId18"/>
    <p:sldId id="408" r:id="rId19"/>
    <p:sldId id="412" r:id="rId20"/>
    <p:sldId id="386" r:id="rId21"/>
    <p:sldId id="389" r:id="rId22"/>
    <p:sldId id="418" r:id="rId23"/>
    <p:sldId id="419" r:id="rId24"/>
    <p:sldId id="450" r:id="rId25"/>
    <p:sldId id="414" r:id="rId26"/>
    <p:sldId id="415" r:id="rId27"/>
    <p:sldId id="416" r:id="rId28"/>
    <p:sldId id="417" r:id="rId29"/>
    <p:sldId id="425" r:id="rId30"/>
    <p:sldId id="451" r:id="rId31"/>
    <p:sldId id="438" r:id="rId32"/>
    <p:sldId id="439" r:id="rId33"/>
    <p:sldId id="469" r:id="rId34"/>
    <p:sldId id="426" r:id="rId35"/>
    <p:sldId id="455" r:id="rId36"/>
    <p:sldId id="429" r:id="rId37"/>
    <p:sldId id="430" r:id="rId38"/>
    <p:sldId id="440" r:id="rId39"/>
    <p:sldId id="458" r:id="rId40"/>
    <p:sldId id="441" r:id="rId41"/>
    <p:sldId id="442" r:id="rId42"/>
    <p:sldId id="445" r:id="rId43"/>
    <p:sldId id="443" r:id="rId44"/>
    <p:sldId id="446" r:id="rId45"/>
    <p:sldId id="452" r:id="rId46"/>
    <p:sldId id="453" r:id="rId47"/>
    <p:sldId id="460" r:id="rId48"/>
    <p:sldId id="461" r:id="rId49"/>
    <p:sldId id="459" r:id="rId50"/>
    <p:sldId id="456" r:id="rId51"/>
    <p:sldId id="454" r:id="rId52"/>
    <p:sldId id="462" r:id="rId53"/>
    <p:sldId id="457" r:id="rId54"/>
    <p:sldId id="427" r:id="rId55"/>
    <p:sldId id="447" r:id="rId56"/>
    <p:sldId id="463" r:id="rId57"/>
    <p:sldId id="465" r:id="rId58"/>
    <p:sldId id="487" r:id="rId59"/>
    <p:sldId id="466" r:id="rId60"/>
    <p:sldId id="467" r:id="rId61"/>
    <p:sldId id="428" r:id="rId62"/>
    <p:sldId id="422" r:id="rId63"/>
    <p:sldId id="468" r:id="rId64"/>
    <p:sldId id="423" r:id="rId65"/>
    <p:sldId id="475" r:id="rId66"/>
    <p:sldId id="476" r:id="rId67"/>
    <p:sldId id="470" r:id="rId68"/>
    <p:sldId id="477" r:id="rId69"/>
    <p:sldId id="479" r:id="rId70"/>
    <p:sldId id="471" r:id="rId71"/>
    <p:sldId id="472" r:id="rId72"/>
    <p:sldId id="473" r:id="rId73"/>
    <p:sldId id="480" r:id="rId74"/>
    <p:sldId id="474" r:id="rId75"/>
    <p:sldId id="481" r:id="rId76"/>
    <p:sldId id="482" r:id="rId77"/>
    <p:sldId id="483" r:id="rId78"/>
    <p:sldId id="484" r:id="rId79"/>
    <p:sldId id="485" r:id="rId80"/>
    <p:sldId id="486" r:id="rId81"/>
    <p:sldId id="405" r:id="rId82"/>
    <p:sldId id="388" r:id="rId8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15D"/>
    <a:srgbClr val="002142"/>
    <a:srgbClr val="728F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E88FB-431A-4041-B4CA-203D0E180D2B}" v="47" dt="2020-03-03T08:50:53.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694"/>
  </p:normalViewPr>
  <p:slideViewPr>
    <p:cSldViewPr snapToGrid="0" snapToObjects="1">
      <p:cViewPr varScale="1">
        <p:scale>
          <a:sx n="112" d="100"/>
          <a:sy n="112" d="100"/>
        </p:scale>
        <p:origin x="17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a Bolchini" userId="6b8273cd-38c1-41dc-ba93-995a19828489" providerId="ADAL" clId="{0F0E88FB-431A-4041-B4CA-203D0E180D2B}"/>
    <pc:docChg chg="undo custSel delSld modSld">
      <pc:chgData name="Cristiana Bolchini" userId="6b8273cd-38c1-41dc-ba93-995a19828489" providerId="ADAL" clId="{0F0E88FB-431A-4041-B4CA-203D0E180D2B}" dt="2020-03-03T08:50:53.563" v="467" actId="20577"/>
      <pc:docMkLst>
        <pc:docMk/>
      </pc:docMkLst>
      <pc:sldChg chg="del">
        <pc:chgData name="Cristiana Bolchini" userId="6b8273cd-38c1-41dc-ba93-995a19828489" providerId="ADAL" clId="{0F0E88FB-431A-4041-B4CA-203D0E180D2B}" dt="2020-02-20T15:19:49.611" v="385" actId="2696"/>
        <pc:sldMkLst>
          <pc:docMk/>
          <pc:sldMk cId="3383649683" sldId="257"/>
        </pc:sldMkLst>
      </pc:sldChg>
      <pc:sldChg chg="modSp">
        <pc:chgData name="Cristiana Bolchini" userId="6b8273cd-38c1-41dc-ba93-995a19828489" providerId="ADAL" clId="{0F0E88FB-431A-4041-B4CA-203D0E180D2B}" dt="2020-02-20T14:55:53.524" v="4" actId="20577"/>
        <pc:sldMkLst>
          <pc:docMk/>
          <pc:sldMk cId="3170413266" sldId="258"/>
        </pc:sldMkLst>
        <pc:spChg chg="mod">
          <ac:chgData name="Cristiana Bolchini" userId="6b8273cd-38c1-41dc-ba93-995a19828489" providerId="ADAL" clId="{0F0E88FB-431A-4041-B4CA-203D0E180D2B}" dt="2020-02-20T14:55:53.524" v="4" actId="20577"/>
          <ac:spMkLst>
            <pc:docMk/>
            <pc:sldMk cId="3170413266" sldId="258"/>
            <ac:spMk id="5" creationId="{00000000-0000-0000-0000-000000000000}"/>
          </ac:spMkLst>
        </pc:spChg>
        <pc:picChg chg="mod">
          <ac:chgData name="Cristiana Bolchini" userId="6b8273cd-38c1-41dc-ba93-995a19828489" providerId="ADAL" clId="{0F0E88FB-431A-4041-B4CA-203D0E180D2B}" dt="2020-02-20T14:55:40.665" v="0" actId="1076"/>
          <ac:picMkLst>
            <pc:docMk/>
            <pc:sldMk cId="3170413266" sldId="258"/>
            <ac:picMk id="4" creationId="{00000000-0000-0000-0000-000000000000}"/>
          </ac:picMkLst>
        </pc:picChg>
      </pc:sldChg>
      <pc:sldChg chg="modSp">
        <pc:chgData name="Cristiana Bolchini" userId="6b8273cd-38c1-41dc-ba93-995a19828489" providerId="ADAL" clId="{0F0E88FB-431A-4041-B4CA-203D0E180D2B}" dt="2020-02-28T14:48:54.290" v="390" actId="27636"/>
        <pc:sldMkLst>
          <pc:docMk/>
          <pc:sldMk cId="238726263" sldId="259"/>
        </pc:sldMkLst>
        <pc:spChg chg="mod">
          <ac:chgData name="Cristiana Bolchini" userId="6b8273cd-38c1-41dc-ba93-995a19828489" providerId="ADAL" clId="{0F0E88FB-431A-4041-B4CA-203D0E180D2B}" dt="2020-02-28T14:48:54.290" v="390" actId="27636"/>
          <ac:spMkLst>
            <pc:docMk/>
            <pc:sldMk cId="238726263" sldId="259"/>
            <ac:spMk id="3" creationId="{00000000-0000-0000-0000-000000000000}"/>
          </ac:spMkLst>
        </pc:spChg>
      </pc:sldChg>
      <pc:sldChg chg="modSp">
        <pc:chgData name="Cristiana Bolchini" userId="6b8273cd-38c1-41dc-ba93-995a19828489" providerId="ADAL" clId="{0F0E88FB-431A-4041-B4CA-203D0E180D2B}" dt="2020-02-20T14:57:10.279" v="90" actId="20577"/>
        <pc:sldMkLst>
          <pc:docMk/>
          <pc:sldMk cId="1302886459" sldId="260"/>
        </pc:sldMkLst>
        <pc:spChg chg="mod">
          <ac:chgData name="Cristiana Bolchini" userId="6b8273cd-38c1-41dc-ba93-995a19828489" providerId="ADAL" clId="{0F0E88FB-431A-4041-B4CA-203D0E180D2B}" dt="2020-02-20T14:57:10.279" v="90" actId="20577"/>
          <ac:spMkLst>
            <pc:docMk/>
            <pc:sldMk cId="1302886459" sldId="260"/>
            <ac:spMk id="2" creationId="{65E92CC6-5F61-4D4D-A71D-DF285F69E7B4}"/>
          </ac:spMkLst>
        </pc:spChg>
      </pc:sldChg>
      <pc:sldChg chg="modSp">
        <pc:chgData name="Cristiana Bolchini" userId="6b8273cd-38c1-41dc-ba93-995a19828489" providerId="ADAL" clId="{0F0E88FB-431A-4041-B4CA-203D0E180D2B}" dt="2020-02-20T14:57:38.672" v="93" actId="1076"/>
        <pc:sldMkLst>
          <pc:docMk/>
          <pc:sldMk cId="1869451601" sldId="261"/>
        </pc:sldMkLst>
        <pc:spChg chg="mod">
          <ac:chgData name="Cristiana Bolchini" userId="6b8273cd-38c1-41dc-ba93-995a19828489" providerId="ADAL" clId="{0F0E88FB-431A-4041-B4CA-203D0E180D2B}" dt="2020-02-20T14:57:38.672" v="93" actId="1076"/>
          <ac:spMkLst>
            <pc:docMk/>
            <pc:sldMk cId="1869451601" sldId="261"/>
            <ac:spMk id="5" creationId="{00000000-0000-0000-0000-000000000000}"/>
          </ac:spMkLst>
        </pc:spChg>
      </pc:sldChg>
      <pc:sldChg chg="modSp">
        <pc:chgData name="Cristiana Bolchini" userId="6b8273cd-38c1-41dc-ba93-995a19828489" providerId="ADAL" clId="{0F0E88FB-431A-4041-B4CA-203D0E180D2B}" dt="2020-02-20T14:58:06.745" v="102" actId="1076"/>
        <pc:sldMkLst>
          <pc:docMk/>
          <pc:sldMk cId="39818750" sldId="262"/>
        </pc:sldMkLst>
        <pc:spChg chg="mod">
          <ac:chgData name="Cristiana Bolchini" userId="6b8273cd-38c1-41dc-ba93-995a19828489" providerId="ADAL" clId="{0F0E88FB-431A-4041-B4CA-203D0E180D2B}" dt="2020-02-20T14:58:06.745" v="102" actId="1076"/>
          <ac:spMkLst>
            <pc:docMk/>
            <pc:sldMk cId="39818750" sldId="262"/>
            <ac:spMk id="7" creationId="{00000000-0000-0000-0000-000000000000}"/>
          </ac:spMkLst>
        </pc:spChg>
      </pc:sldChg>
      <pc:sldChg chg="modSp">
        <pc:chgData name="Cristiana Bolchini" userId="6b8273cd-38c1-41dc-ba93-995a19828489" providerId="ADAL" clId="{0F0E88FB-431A-4041-B4CA-203D0E180D2B}" dt="2020-02-20T14:58:53.494" v="106" actId="20577"/>
        <pc:sldMkLst>
          <pc:docMk/>
          <pc:sldMk cId="933523625" sldId="267"/>
        </pc:sldMkLst>
        <pc:spChg chg="mod">
          <ac:chgData name="Cristiana Bolchini" userId="6b8273cd-38c1-41dc-ba93-995a19828489" providerId="ADAL" clId="{0F0E88FB-431A-4041-B4CA-203D0E180D2B}" dt="2020-02-20T14:58:53.494" v="106" actId="20577"/>
          <ac:spMkLst>
            <pc:docMk/>
            <pc:sldMk cId="933523625" sldId="267"/>
            <ac:spMk id="3" creationId="{00000000-0000-0000-0000-000000000000}"/>
          </ac:spMkLst>
        </pc:spChg>
      </pc:sldChg>
      <pc:sldChg chg="modSp">
        <pc:chgData name="Cristiana Bolchini" userId="6b8273cd-38c1-41dc-ba93-995a19828489" providerId="ADAL" clId="{0F0E88FB-431A-4041-B4CA-203D0E180D2B}" dt="2020-02-20T15:09:22.879" v="107" actId="14100"/>
        <pc:sldMkLst>
          <pc:docMk/>
          <pc:sldMk cId="216040393" sldId="268"/>
        </pc:sldMkLst>
        <pc:spChg chg="mod">
          <ac:chgData name="Cristiana Bolchini" userId="6b8273cd-38c1-41dc-ba93-995a19828489" providerId="ADAL" clId="{0F0E88FB-431A-4041-B4CA-203D0E180D2B}" dt="2020-02-20T15:09:22.879" v="107" actId="14100"/>
          <ac:spMkLst>
            <pc:docMk/>
            <pc:sldMk cId="216040393" sldId="268"/>
            <ac:spMk id="3" creationId="{00000000-0000-0000-0000-000000000000}"/>
          </ac:spMkLst>
        </pc:spChg>
      </pc:sldChg>
      <pc:sldChg chg="modSp">
        <pc:chgData name="Cristiana Bolchini" userId="6b8273cd-38c1-41dc-ba93-995a19828489" providerId="ADAL" clId="{0F0E88FB-431A-4041-B4CA-203D0E180D2B}" dt="2020-03-03T08:50:53.563" v="467" actId="20577"/>
        <pc:sldMkLst>
          <pc:docMk/>
          <pc:sldMk cId="1153683387" sldId="279"/>
        </pc:sldMkLst>
        <pc:spChg chg="mod">
          <ac:chgData name="Cristiana Bolchini" userId="6b8273cd-38c1-41dc-ba93-995a19828489" providerId="ADAL" clId="{0F0E88FB-431A-4041-B4CA-203D0E180D2B}" dt="2020-03-03T08:50:53.563" v="467" actId="20577"/>
          <ac:spMkLst>
            <pc:docMk/>
            <pc:sldMk cId="1153683387" sldId="279"/>
            <ac:spMk id="3" creationId="{00000000-0000-0000-0000-000000000000}"/>
          </ac:spMkLst>
        </pc:spChg>
      </pc:sldChg>
      <pc:sldChg chg="addSp modSp">
        <pc:chgData name="Cristiana Bolchini" userId="6b8273cd-38c1-41dc-ba93-995a19828489" providerId="ADAL" clId="{0F0E88FB-431A-4041-B4CA-203D0E180D2B}" dt="2020-02-28T14:53:20.162" v="441" actId="404"/>
        <pc:sldMkLst>
          <pc:docMk/>
          <pc:sldMk cId="326836546" sldId="280"/>
        </pc:sldMkLst>
        <pc:spChg chg="add mod">
          <ac:chgData name="Cristiana Bolchini" userId="6b8273cd-38c1-41dc-ba93-995a19828489" providerId="ADAL" clId="{0F0E88FB-431A-4041-B4CA-203D0E180D2B}" dt="2020-02-20T15:19:15.834" v="376" actId="207"/>
          <ac:spMkLst>
            <pc:docMk/>
            <pc:sldMk cId="326836546" sldId="280"/>
            <ac:spMk id="4" creationId="{508AB4E8-9DD1-7E4D-8BD9-1544570A61A0}"/>
          </ac:spMkLst>
        </pc:spChg>
        <pc:graphicFrameChg chg="mod modGraphic">
          <ac:chgData name="Cristiana Bolchini" userId="6b8273cd-38c1-41dc-ba93-995a19828489" providerId="ADAL" clId="{0F0E88FB-431A-4041-B4CA-203D0E180D2B}" dt="2020-02-28T14:53:20.162" v="441" actId="404"/>
          <ac:graphicFrameMkLst>
            <pc:docMk/>
            <pc:sldMk cId="326836546" sldId="280"/>
            <ac:graphicFrameMk id="7" creationId="{F1A53232-9355-AF4B-8212-A90D3D596C4B}"/>
          </ac:graphicFrameMkLst>
        </pc:graphicFrameChg>
      </pc:sldChg>
      <pc:sldChg chg="del">
        <pc:chgData name="Cristiana Bolchini" userId="6b8273cd-38c1-41dc-ba93-995a19828489" providerId="ADAL" clId="{0F0E88FB-431A-4041-B4CA-203D0E180D2B}" dt="2020-02-20T15:19:31.340" v="378" actId="2696"/>
        <pc:sldMkLst>
          <pc:docMk/>
          <pc:sldMk cId="2026143243" sldId="281"/>
        </pc:sldMkLst>
      </pc:sldChg>
      <pc:sldChg chg="modSp">
        <pc:chgData name="Cristiana Bolchini" userId="6b8273cd-38c1-41dc-ba93-995a19828489" providerId="ADAL" clId="{0F0E88FB-431A-4041-B4CA-203D0E180D2B}" dt="2020-02-20T15:19:40.818" v="384" actId="20577"/>
        <pc:sldMkLst>
          <pc:docMk/>
          <pc:sldMk cId="741294622" sldId="282"/>
        </pc:sldMkLst>
        <pc:spChg chg="mod">
          <ac:chgData name="Cristiana Bolchini" userId="6b8273cd-38c1-41dc-ba93-995a19828489" providerId="ADAL" clId="{0F0E88FB-431A-4041-B4CA-203D0E180D2B}" dt="2020-02-20T15:19:40.818" v="384" actId="20577"/>
          <ac:spMkLst>
            <pc:docMk/>
            <pc:sldMk cId="741294622" sldId="282"/>
            <ac:spMk id="3" creationId="{00000000-0000-0000-0000-000000000000}"/>
          </ac:spMkLst>
        </pc:spChg>
      </pc:sldChg>
    </pc:docChg>
  </pc:docChgLst>
  <pc:docChgLst>
    <pc:chgData name="Cristiana Bolchini" userId="6b8273cd-38c1-41dc-ba93-995a19828489" providerId="ADAL" clId="{34588D95-C732-49FB-A7AD-B435BB703024}"/>
    <pc:docChg chg="custSel addSld modSld sldOrd">
      <pc:chgData name="Cristiana Bolchini" userId="6b8273cd-38c1-41dc-ba93-995a19828489" providerId="ADAL" clId="{34588D95-C732-49FB-A7AD-B435BB703024}" dt="2020-02-26T18:04:00.085" v="4"/>
      <pc:docMkLst>
        <pc:docMk/>
      </pc:docMkLst>
      <pc:sldChg chg="modSp mod">
        <pc:chgData name="Cristiana Bolchini" userId="6b8273cd-38c1-41dc-ba93-995a19828489" providerId="ADAL" clId="{34588D95-C732-49FB-A7AD-B435BB703024}" dt="2020-02-26T18:02:55.986" v="1" actId="27636"/>
        <pc:sldMkLst>
          <pc:docMk/>
          <pc:sldMk cId="238726263" sldId="259"/>
        </pc:sldMkLst>
        <pc:spChg chg="mod">
          <ac:chgData name="Cristiana Bolchini" userId="6b8273cd-38c1-41dc-ba93-995a19828489" providerId="ADAL" clId="{34588D95-C732-49FB-A7AD-B435BB703024}" dt="2020-02-26T18:02:55.986" v="1" actId="27636"/>
          <ac:spMkLst>
            <pc:docMk/>
            <pc:sldMk cId="238726263" sldId="259"/>
            <ac:spMk id="3" creationId="{00000000-0000-0000-0000-000000000000}"/>
          </ac:spMkLst>
        </pc:spChg>
      </pc:sldChg>
      <pc:sldChg chg="delSp add ord">
        <pc:chgData name="Cristiana Bolchini" userId="6b8273cd-38c1-41dc-ba93-995a19828489" providerId="ADAL" clId="{34588D95-C732-49FB-A7AD-B435BB703024}" dt="2020-02-26T18:04:00.085" v="4"/>
        <pc:sldMkLst>
          <pc:docMk/>
          <pc:sldMk cId="243165188" sldId="284"/>
        </pc:sldMkLst>
        <pc:spChg chg="del">
          <ac:chgData name="Cristiana Bolchini" userId="6b8273cd-38c1-41dc-ba93-995a19828489" providerId="ADAL" clId="{34588D95-C732-49FB-A7AD-B435BB703024}" dt="2020-02-26T18:03:00.704" v="2"/>
          <ac:spMkLst>
            <pc:docMk/>
            <pc:sldMk cId="243165188" sldId="284"/>
            <ac:spMk id="2" creationId="{0E016871-0864-4787-93F3-7B2F71D9E1A0}"/>
          </ac:spMkLst>
        </pc:spChg>
        <pc:spChg chg="del">
          <ac:chgData name="Cristiana Bolchini" userId="6b8273cd-38c1-41dc-ba93-995a19828489" providerId="ADAL" clId="{34588D95-C732-49FB-A7AD-B435BB703024}" dt="2020-02-26T18:03:00.704" v="2"/>
          <ac:spMkLst>
            <pc:docMk/>
            <pc:sldMk cId="243165188" sldId="284"/>
            <ac:spMk id="3" creationId="{64E7A5B1-0FBE-4462-9DCF-AB2739AA813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030" name="Picture 6" descr="Y:\IMMAGINE _COORDINATA_2014\PPT\loghi_PNG\01_polimi_centrato_BN_negativo_out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4454" y="395873"/>
            <a:ext cx="1442830" cy="1106170"/>
          </a:xfrm>
          <a:prstGeom prst="rect">
            <a:avLst/>
          </a:prstGeom>
          <a:noFill/>
          <a:extLst>
            <a:ext uri="{909E8E84-426E-40DD-AFC4-6F175D3DCCD1}">
              <a14:hiddenFill xmlns:a14="http://schemas.microsoft.com/office/drawing/2010/main">
                <a:solidFill>
                  <a:srgbClr val="FFFFFF"/>
                </a:solidFill>
              </a14:hiddenFill>
            </a:ext>
          </a:extLst>
        </p:spPr>
      </p:pic>
      <p:sp>
        <p:nvSpPr>
          <p:cNvPr id="126" name="Rettangolo 125"/>
          <p:cNvSpPr/>
          <p:nvPr userDrawn="1"/>
        </p:nvSpPr>
        <p:spPr>
          <a:xfrm>
            <a:off x="0" y="1834176"/>
            <a:ext cx="9144000" cy="5023823"/>
          </a:xfrm>
          <a:prstGeom prst="rect">
            <a:avLst/>
          </a:prstGeom>
          <a:solidFill>
            <a:srgbClr val="1A41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38482" y="1835151"/>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148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19155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833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defRPr sz="2800" b="1" i="0">
                <a:latin typeface="Avenir Next Condensed Demi Bold" charset="0"/>
                <a:ea typeface="Avenir Next Condensed Demi Bold" charset="0"/>
                <a:cs typeface="Avenir Next Condensed Demi Bold" charset="0"/>
              </a:defRPr>
            </a:lvl1pPr>
          </a:lstStyle>
          <a:p>
            <a:r>
              <a:rPr lang="it-IT"/>
              <a:t>Fare clic per modificare lo stile del titolo</a:t>
            </a:r>
          </a:p>
        </p:txBody>
      </p:sp>
      <p:sp>
        <p:nvSpPr>
          <p:cNvPr id="3" name="Segnaposto contenuto 2"/>
          <p:cNvSpPr>
            <a:spLocks noGrp="1"/>
          </p:cNvSpPr>
          <p:nvPr>
            <p:ph idx="1"/>
          </p:nvPr>
        </p:nvSpPr>
        <p:spPr>
          <a:xfrm>
            <a:off x="288521" y="1422400"/>
            <a:ext cx="8581043" cy="4703763"/>
          </a:xfrm>
        </p:spPr>
        <p:txBody>
          <a:bodyPr>
            <a:normAutofit/>
          </a:bodyPr>
          <a:lstStyle>
            <a:lvl1pPr>
              <a:defRPr sz="2400" b="0" i="0">
                <a:latin typeface="Avenir Next Condensed Medium" charset="0"/>
                <a:ea typeface="Avenir Next Condensed Medium" charset="0"/>
                <a:cs typeface="Avenir Next Condensed Medium" charset="0"/>
              </a:defRPr>
            </a:lvl1pPr>
            <a:lvl2pPr>
              <a:defRPr sz="2400" b="0" i="0">
                <a:latin typeface="Avenir Next Condensed Medium" charset="0"/>
                <a:ea typeface="Avenir Next Condensed Medium" charset="0"/>
                <a:cs typeface="Avenir Next Condensed Medium" charset="0"/>
              </a:defRPr>
            </a:lvl2pPr>
            <a:lvl3pPr>
              <a:defRPr sz="2400" b="0" i="0">
                <a:latin typeface="Avenir Next Condensed Medium" charset="0"/>
                <a:ea typeface="Avenir Next Condensed Medium" charset="0"/>
                <a:cs typeface="Avenir Next Condensed Medium" charset="0"/>
              </a:defRPr>
            </a:lvl3pPr>
            <a:lvl4pPr>
              <a:defRPr sz="2400" b="0" i="0">
                <a:latin typeface="Avenir Next Condensed Medium" charset="0"/>
                <a:ea typeface="Avenir Next Condensed Medium" charset="0"/>
                <a:cs typeface="Avenir Next Condensed Medium" charset="0"/>
              </a:defRPr>
            </a:lvl4pPr>
            <a:lvl5pPr>
              <a:defRPr sz="2400" b="0" i="0">
                <a:latin typeface="Avenir Next Condensed Medium" charset="0"/>
                <a:ea typeface="Avenir Next Condensed Medium" charset="0"/>
                <a:cs typeface="Avenir Next Condensed Medium"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9" name="Rettangolo 128"/>
          <p:cNvSpPr/>
          <p:nvPr userDrawn="1"/>
        </p:nvSpPr>
        <p:spPr>
          <a:xfrm>
            <a:off x="0" y="6229350"/>
            <a:ext cx="9144000" cy="638175"/>
          </a:xfrm>
          <a:prstGeom prst="rect">
            <a:avLst/>
          </a:prstGeom>
          <a:solidFill>
            <a:srgbClr val="728F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1" name="Picture 3" descr="Y:\IMMAGINE _COORDINATA_2014\PPT\loghi_PNG\03_Polimi_bandiera-1riga_BN_negativo_out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999" y="6262075"/>
            <a:ext cx="3038475" cy="57409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3" descr="Y:\IMMAGINE _COORDINATA_2014\PPT\loghi_PNG\03_Polimi_bandiera-1riga_BN_negativo_out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998" y="6262075"/>
            <a:ext cx="3038475" cy="57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8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6192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30600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840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4784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19259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386758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B96E2279-029F-964F-A5B1-8676BDA67CCA}" type="datetimeFigureOut">
              <a:rPr lang="it-IT" smtClean="0"/>
              <a:t>20/03/2023</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7834947A-1B05-2B43-AD85-E646CE852B9E}" type="slidenum">
              <a:rPr lang="it-IT" smtClean="0"/>
              <a:t>‹N›</a:t>
            </a:fld>
            <a:endParaRPr lang="it-IT"/>
          </a:p>
        </p:txBody>
      </p:sp>
    </p:spTree>
    <p:extLst>
      <p:ext uri="{BB962C8B-B14F-4D97-AF65-F5344CB8AC3E}">
        <p14:creationId xmlns:p14="http://schemas.microsoft.com/office/powerpoint/2010/main" val="254806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11961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457200" rtl="0" eaLnBrk="1" latinLnBrk="0" hangingPunct="1">
        <a:spcBef>
          <a:spcPct val="0"/>
        </a:spcBef>
        <a:buNone/>
        <a:defRPr sz="2200" b="1" kern="1200">
          <a:solidFill>
            <a:schemeClr val="tx2"/>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jpg"/><Relationship Id="rId14" Type="http://schemas.openxmlformats.org/officeDocument/2006/relationships/image" Target="../media/image38.png"/><Relationship Id="rId22"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idx="4294967295"/>
          </p:nvPr>
        </p:nvSpPr>
        <p:spPr>
          <a:xfrm>
            <a:off x="812984" y="2879725"/>
            <a:ext cx="7772400" cy="968375"/>
          </a:xfrm>
        </p:spPr>
        <p:txBody>
          <a:bodyPr>
            <a:noAutofit/>
          </a:bodyPr>
          <a:lstStyle/>
          <a:p>
            <a:pPr algn="ctr"/>
            <a:r>
              <a:rPr lang="it-IT" sz="2800" dirty="0">
                <a:solidFill>
                  <a:schemeClr val="bg1"/>
                </a:solidFill>
              </a:rPr>
              <a:t>Advanced </a:t>
            </a:r>
            <a:r>
              <a:rPr lang="it-IT" sz="2800" dirty="0" err="1">
                <a:solidFill>
                  <a:schemeClr val="bg1"/>
                </a:solidFill>
              </a:rPr>
              <a:t>topics</a:t>
            </a:r>
            <a:r>
              <a:rPr lang="it-IT" sz="2800" dirty="0">
                <a:solidFill>
                  <a:schemeClr val="bg1"/>
                </a:solidFill>
              </a:rPr>
              <a:t> in Hardware Security</a:t>
            </a:r>
            <a:br>
              <a:rPr lang="it-IT" sz="2800" dirty="0">
                <a:solidFill>
                  <a:schemeClr val="bg1"/>
                </a:solidFill>
              </a:rPr>
            </a:br>
            <a:r>
              <a:rPr lang="it-IT" sz="2800" dirty="0">
                <a:solidFill>
                  <a:schemeClr val="bg1"/>
                </a:solidFill>
              </a:rPr>
              <a:t>-</a:t>
            </a:r>
            <a:br>
              <a:rPr lang="it-IT" sz="2800" dirty="0">
                <a:solidFill>
                  <a:schemeClr val="bg1"/>
                </a:solidFill>
              </a:rPr>
            </a:br>
            <a:r>
              <a:rPr lang="it-IT" sz="2800" dirty="0" err="1">
                <a:solidFill>
                  <a:schemeClr val="bg1"/>
                </a:solidFill>
              </a:rPr>
              <a:t>Microarchitectural</a:t>
            </a:r>
            <a:r>
              <a:rPr lang="it-IT" sz="2800" dirty="0">
                <a:solidFill>
                  <a:schemeClr val="bg1"/>
                </a:solidFill>
              </a:rPr>
              <a:t> Side-Channel Attacks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712" y="242386"/>
            <a:ext cx="3084576" cy="1301496"/>
          </a:xfrm>
          <a:prstGeom prst="rect">
            <a:avLst/>
          </a:prstGeom>
        </p:spPr>
      </p:pic>
      <p:sp>
        <p:nvSpPr>
          <p:cNvPr id="6" name="Titolo 4"/>
          <p:cNvSpPr txBox="1">
            <a:spLocks/>
          </p:cNvSpPr>
          <p:nvPr/>
        </p:nvSpPr>
        <p:spPr>
          <a:xfrm>
            <a:off x="812984" y="5165297"/>
            <a:ext cx="7772400" cy="968375"/>
          </a:xfrm>
          <a:prstGeom prst="rect">
            <a:avLst/>
          </a:prstGeom>
        </p:spPr>
        <p:txBody>
          <a:bodyPr vert="horz" lIns="91440" tIns="45720" rIns="91440" bIns="45720" rtlCol="0" anchor="t" anchorCtr="0">
            <a:noAutofit/>
          </a:bodyPr>
          <a:lstStyle>
            <a:lvl1pPr marL="0" indent="0" algn="l" defTabSz="457200" rtl="0" eaLnBrk="1" latinLnBrk="0" hangingPunct="1">
              <a:spcBef>
                <a:spcPct val="0"/>
              </a:spcBef>
              <a:buNone/>
              <a:defRPr sz="2200" b="1" kern="1200">
                <a:solidFill>
                  <a:schemeClr val="tx2"/>
                </a:solidFill>
                <a:latin typeface="Arial"/>
                <a:ea typeface="+mj-ea"/>
                <a:cs typeface="Arial"/>
              </a:defRPr>
            </a:lvl1pPr>
          </a:lstStyle>
          <a:p>
            <a:r>
              <a:rPr lang="it-IT" sz="2800" dirty="0">
                <a:solidFill>
                  <a:schemeClr val="bg1"/>
                </a:solidFill>
              </a:rPr>
              <a:t>Luca Cassano</a:t>
            </a:r>
            <a:br>
              <a:rPr lang="it-IT" sz="2800" dirty="0">
                <a:solidFill>
                  <a:schemeClr val="bg1"/>
                </a:solidFill>
              </a:rPr>
            </a:br>
            <a:r>
              <a:rPr lang="it-IT" sz="2800" dirty="0">
                <a:solidFill>
                  <a:schemeClr val="bg1"/>
                </a:solidFill>
              </a:rPr>
              <a:t>luca.cassano@polimi.it</a:t>
            </a:r>
            <a:br>
              <a:rPr lang="it-IT" sz="2800" dirty="0">
                <a:solidFill>
                  <a:schemeClr val="bg1"/>
                </a:solidFill>
              </a:rPr>
            </a:br>
            <a:r>
              <a:rPr lang="it-IT" sz="2800" dirty="0">
                <a:solidFill>
                  <a:schemeClr val="bg1"/>
                </a:solidFill>
              </a:rPr>
              <a:t>cassano.faculty.polimi.it/HW_sec.html</a:t>
            </a:r>
          </a:p>
        </p:txBody>
      </p:sp>
    </p:spTree>
    <p:extLst>
      <p:ext uri="{BB962C8B-B14F-4D97-AF65-F5344CB8AC3E}">
        <p14:creationId xmlns:p14="http://schemas.microsoft.com/office/powerpoint/2010/main" val="317041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pic>
        <p:nvPicPr>
          <p:cNvPr id="5" name="Picture 3">
            <a:extLst>
              <a:ext uri="{FF2B5EF4-FFF2-40B4-BE49-F238E27FC236}">
                <a16:creationId xmlns:a16="http://schemas.microsoft.com/office/drawing/2014/main" id="{FFBC9E07-C0D8-5030-6C46-26DA31307595}"/>
              </a:ext>
            </a:extLst>
          </p:cNvPr>
          <p:cNvPicPr>
            <a:picLocks noChangeAspect="1"/>
          </p:cNvPicPr>
          <p:nvPr/>
        </p:nvPicPr>
        <p:blipFill>
          <a:blip r:embed="rId2"/>
          <a:stretch>
            <a:fillRect/>
          </a:stretch>
        </p:blipFill>
        <p:spPr>
          <a:xfrm>
            <a:off x="0" y="2088187"/>
            <a:ext cx="9144000" cy="2681624"/>
          </a:xfrm>
          <a:prstGeom prst="rect">
            <a:avLst/>
          </a:prstGeom>
          <a:noFill/>
          <a:ln cap="flat">
            <a:noFill/>
          </a:ln>
        </p:spPr>
      </p:pic>
    </p:spTree>
    <p:extLst>
      <p:ext uri="{BB962C8B-B14F-4D97-AF65-F5344CB8AC3E}">
        <p14:creationId xmlns:p14="http://schemas.microsoft.com/office/powerpoint/2010/main" val="144386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pic>
        <p:nvPicPr>
          <p:cNvPr id="5" name="Picture 3">
            <a:extLst>
              <a:ext uri="{FF2B5EF4-FFF2-40B4-BE49-F238E27FC236}">
                <a16:creationId xmlns:a16="http://schemas.microsoft.com/office/drawing/2014/main" id="{12559362-3FA9-92B0-BA4D-FEB99D118F65}"/>
              </a:ext>
            </a:extLst>
          </p:cNvPr>
          <p:cNvPicPr>
            <a:picLocks noChangeAspect="1"/>
          </p:cNvPicPr>
          <p:nvPr/>
        </p:nvPicPr>
        <p:blipFill>
          <a:blip r:embed="rId2"/>
          <a:stretch>
            <a:fillRect/>
          </a:stretch>
        </p:blipFill>
        <p:spPr>
          <a:xfrm>
            <a:off x="42016" y="1567546"/>
            <a:ext cx="9059957" cy="3722915"/>
          </a:xfrm>
          <a:prstGeom prst="rect">
            <a:avLst/>
          </a:prstGeom>
          <a:noFill/>
          <a:ln cap="flat">
            <a:noFill/>
          </a:ln>
        </p:spPr>
      </p:pic>
    </p:spTree>
    <p:extLst>
      <p:ext uri="{BB962C8B-B14F-4D97-AF65-F5344CB8AC3E}">
        <p14:creationId xmlns:p14="http://schemas.microsoft.com/office/powerpoint/2010/main" val="89629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pic>
        <p:nvPicPr>
          <p:cNvPr id="5" name="Picture 3">
            <a:extLst>
              <a:ext uri="{FF2B5EF4-FFF2-40B4-BE49-F238E27FC236}">
                <a16:creationId xmlns:a16="http://schemas.microsoft.com/office/drawing/2014/main" id="{CF01C04D-76FB-C821-63C7-A510EC51EBE1}"/>
              </a:ext>
            </a:extLst>
          </p:cNvPr>
          <p:cNvPicPr>
            <a:picLocks noChangeAspect="1"/>
          </p:cNvPicPr>
          <p:nvPr/>
        </p:nvPicPr>
        <p:blipFill>
          <a:blip r:embed="rId2"/>
          <a:stretch>
            <a:fillRect/>
          </a:stretch>
        </p:blipFill>
        <p:spPr>
          <a:xfrm>
            <a:off x="1769299" y="659662"/>
            <a:ext cx="5605401" cy="5538675"/>
          </a:xfrm>
          <a:prstGeom prst="rect">
            <a:avLst/>
          </a:prstGeom>
          <a:noFill/>
          <a:ln cap="flat">
            <a:noFill/>
          </a:ln>
        </p:spPr>
      </p:pic>
    </p:spTree>
    <p:extLst>
      <p:ext uri="{BB962C8B-B14F-4D97-AF65-F5344CB8AC3E}">
        <p14:creationId xmlns:p14="http://schemas.microsoft.com/office/powerpoint/2010/main" val="2444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3" name="Content Placeholder 2"/>
          <p:cNvSpPr>
            <a:spLocks noGrp="1"/>
          </p:cNvSpPr>
          <p:nvPr>
            <p:ph idx="1"/>
          </p:nvPr>
        </p:nvSpPr>
        <p:spPr>
          <a:xfrm>
            <a:off x="136734" y="1422400"/>
            <a:ext cx="8930354" cy="4703763"/>
          </a:xfrm>
        </p:spPr>
        <p:txBody>
          <a:bodyPr/>
          <a:lstStyle/>
          <a:p>
            <a:pPr algn="l" fontAlgn="ctr"/>
            <a:r>
              <a:rPr lang="en-US" dirty="0"/>
              <a:t>Side-Channel attacks look at side-channel inputs and outputs, bypassing the theoretical strength of cryptographic algorithms → </a:t>
            </a:r>
            <a:r>
              <a:rPr lang="en-US" u="sng" dirty="0"/>
              <a:t>use additional information to break the cryptographic protection</a:t>
            </a:r>
            <a:br>
              <a:rPr lang="en-US" dirty="0"/>
            </a:br>
            <a:endParaRPr lang="en-US" dirty="0"/>
          </a:p>
          <a:p>
            <a:pPr algn="l" fontAlgn="ctr"/>
            <a:r>
              <a:rPr lang="en-US" dirty="0"/>
              <a:t>Five commonly exploited side-channel emissions:</a:t>
            </a:r>
          </a:p>
          <a:p>
            <a:pPr marL="342900" indent="-342900" algn="l" fontAlgn="ctr">
              <a:buFont typeface="Arial" panose="020B0604020202020204" pitchFamily="34" charset="0"/>
              <a:buChar char="•"/>
            </a:pPr>
            <a:r>
              <a:rPr lang="en-US" dirty="0"/>
              <a:t>Power Consumption</a:t>
            </a:r>
          </a:p>
          <a:p>
            <a:pPr marL="342900" indent="-342900" algn="l" fontAlgn="ctr">
              <a:buFont typeface="Arial" panose="020B0604020202020204" pitchFamily="34" charset="0"/>
              <a:buChar char="•"/>
            </a:pPr>
            <a:r>
              <a:rPr lang="en-US" dirty="0"/>
              <a:t>Electro-Magnetic</a:t>
            </a:r>
          </a:p>
          <a:p>
            <a:pPr marL="342900" indent="-342900" algn="l" fontAlgn="ctr">
              <a:buFont typeface="Arial" panose="020B0604020202020204" pitchFamily="34" charset="0"/>
              <a:buChar char="•"/>
            </a:pPr>
            <a:r>
              <a:rPr lang="en-US" dirty="0"/>
              <a:t>Optical</a:t>
            </a:r>
          </a:p>
          <a:p>
            <a:pPr marL="342900" indent="-342900" algn="l" fontAlgn="ctr">
              <a:buFont typeface="Arial" panose="020B0604020202020204" pitchFamily="34" charset="0"/>
              <a:buChar char="•"/>
            </a:pPr>
            <a:r>
              <a:rPr lang="en-US" dirty="0"/>
              <a:t>Timing and Delay</a:t>
            </a:r>
          </a:p>
          <a:p>
            <a:pPr marL="342900" indent="-342900" algn="l" fontAlgn="ctr">
              <a:buFont typeface="Arial" panose="020B0604020202020204" pitchFamily="34" charset="0"/>
              <a:buChar char="•"/>
            </a:pPr>
            <a:r>
              <a:rPr lang="en-US" dirty="0"/>
              <a:t>Acoustic</a:t>
            </a:r>
          </a:p>
        </p:txBody>
      </p:sp>
    </p:spTree>
    <p:extLst>
      <p:ext uri="{BB962C8B-B14F-4D97-AF65-F5344CB8AC3E}">
        <p14:creationId xmlns:p14="http://schemas.microsoft.com/office/powerpoint/2010/main" val="176984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4" name="Google Shape;188;p24">
            <a:extLst>
              <a:ext uri="{FF2B5EF4-FFF2-40B4-BE49-F238E27FC236}">
                <a16:creationId xmlns:a16="http://schemas.microsoft.com/office/drawing/2014/main" id="{2F2FD814-A001-9071-B1F1-AB9BFC4FC1D0}"/>
              </a:ext>
            </a:extLst>
          </p:cNvPr>
          <p:cNvSpPr txBox="1">
            <a:spLocks/>
          </p:cNvSpPr>
          <p:nvPr/>
        </p:nvSpPr>
        <p:spPr>
          <a:xfrm>
            <a:off x="125425" y="4352722"/>
            <a:ext cx="8930700" cy="1066004"/>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b="1" dirty="0"/>
              <a:t>Passive attacks</a:t>
            </a:r>
            <a:r>
              <a:rPr lang="en-US" dirty="0"/>
              <a:t>: observe the behavior of the device to infer information about the secret</a:t>
            </a:r>
            <a:br>
              <a:rPr lang="en-US" dirty="0"/>
            </a:br>
            <a:r>
              <a:rPr lang="en-US" b="1" dirty="0"/>
              <a:t>Active Attacks: </a:t>
            </a:r>
            <a:r>
              <a:rPr lang="en-US" dirty="0"/>
              <a:t>physically operate on the device  to gather information about secret (e.g. fault injection or </a:t>
            </a:r>
            <a:r>
              <a:rPr lang="en-US" dirty="0" err="1"/>
              <a:t>microprobing</a:t>
            </a:r>
            <a:r>
              <a:rPr lang="en-US" dirty="0"/>
              <a:t>)</a:t>
            </a:r>
            <a:br>
              <a:rPr lang="en-US" dirty="0"/>
            </a:br>
            <a:endParaRPr lang="en-US" dirty="0"/>
          </a:p>
          <a:p>
            <a:pPr>
              <a:spcBef>
                <a:spcPts val="1600"/>
              </a:spcBef>
            </a:pPr>
            <a:endParaRPr lang="en-US" dirty="0"/>
          </a:p>
          <a:p>
            <a:pPr>
              <a:spcBef>
                <a:spcPts val="1600"/>
              </a:spcBef>
            </a:pPr>
            <a:endParaRPr lang="en-US" dirty="0"/>
          </a:p>
          <a:p>
            <a:pPr>
              <a:spcBef>
                <a:spcPts val="1600"/>
              </a:spcBef>
              <a:spcAft>
                <a:spcPts val="1600"/>
              </a:spcAft>
            </a:pPr>
            <a:endParaRPr lang="en-US" dirty="0"/>
          </a:p>
        </p:txBody>
      </p:sp>
      <p:pic>
        <p:nvPicPr>
          <p:cNvPr id="5" name="Google Shape;189;p24">
            <a:extLst>
              <a:ext uri="{FF2B5EF4-FFF2-40B4-BE49-F238E27FC236}">
                <a16:creationId xmlns:a16="http://schemas.microsoft.com/office/drawing/2014/main" id="{3D8D7B78-DF1D-FAE0-4394-649344D07D7B}"/>
              </a:ext>
            </a:extLst>
          </p:cNvPr>
          <p:cNvPicPr preferRelativeResize="0"/>
          <p:nvPr/>
        </p:nvPicPr>
        <p:blipFill rotWithShape="1">
          <a:blip r:embed="rId2">
            <a:alphaModFix/>
          </a:blip>
          <a:srcRect t="36552"/>
          <a:stretch/>
        </p:blipFill>
        <p:spPr>
          <a:xfrm>
            <a:off x="125425" y="1148482"/>
            <a:ext cx="8744139" cy="2919316"/>
          </a:xfrm>
          <a:prstGeom prst="rect">
            <a:avLst/>
          </a:prstGeom>
          <a:noFill/>
          <a:ln>
            <a:noFill/>
          </a:ln>
        </p:spPr>
      </p:pic>
    </p:spTree>
    <p:extLst>
      <p:ext uri="{BB962C8B-B14F-4D97-AF65-F5344CB8AC3E}">
        <p14:creationId xmlns:p14="http://schemas.microsoft.com/office/powerpoint/2010/main" val="227044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Google Shape;166;p23">
            <a:extLst>
              <a:ext uri="{FF2B5EF4-FFF2-40B4-BE49-F238E27FC236}">
                <a16:creationId xmlns:a16="http://schemas.microsoft.com/office/drawing/2014/main" id="{612F6EA6-4A67-6BDE-BC9D-3FE601E1A4EE}"/>
              </a:ext>
            </a:extLst>
          </p:cNvPr>
          <p:cNvSpPr txBox="1">
            <a:spLocks/>
          </p:cNvSpPr>
          <p:nvPr/>
        </p:nvSpPr>
        <p:spPr>
          <a:xfrm>
            <a:off x="5643075" y="1615825"/>
            <a:ext cx="3117600" cy="2261100"/>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600"/>
              </a:spcAft>
            </a:pPr>
            <a:r>
              <a:rPr lang="en-US" dirty="0"/>
              <a:t>Observe </a:t>
            </a:r>
            <a:r>
              <a:rPr lang="en-US" b="1" dirty="0"/>
              <a:t>physical quantities in the device's vicinity </a:t>
            </a:r>
            <a:r>
              <a:rPr lang="en-US" dirty="0"/>
              <a:t>and use additional  information during cryptanalysis</a:t>
            </a:r>
          </a:p>
        </p:txBody>
      </p:sp>
      <p:sp>
        <p:nvSpPr>
          <p:cNvPr id="7" name="Google Shape;167;p23">
            <a:extLst>
              <a:ext uri="{FF2B5EF4-FFF2-40B4-BE49-F238E27FC236}">
                <a16:creationId xmlns:a16="http://schemas.microsoft.com/office/drawing/2014/main" id="{A795026D-BB1D-053B-95B1-42D4FCD8A56C}"/>
              </a:ext>
            </a:extLst>
          </p:cNvPr>
          <p:cNvSpPr txBox="1"/>
          <p:nvPr/>
        </p:nvSpPr>
        <p:spPr>
          <a:xfrm>
            <a:off x="429725" y="1367250"/>
            <a:ext cx="4557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t>Physical attacks ≠ Cryptanalysis</a:t>
            </a:r>
            <a:endParaRPr dirty="0"/>
          </a:p>
          <a:p>
            <a:pPr marL="0" lvl="0" indent="0" algn="l" rtl="0">
              <a:spcBef>
                <a:spcPts val="0"/>
              </a:spcBef>
              <a:spcAft>
                <a:spcPts val="0"/>
              </a:spcAft>
              <a:buNone/>
            </a:pPr>
            <a:r>
              <a:rPr lang="it" sz="1200" dirty="0">
                <a:solidFill>
                  <a:srgbClr val="999999"/>
                </a:solidFill>
              </a:rPr>
              <a:t>(gray box, physics)	(black box, maths)</a:t>
            </a:r>
            <a:endParaRPr sz="1200" dirty="0">
              <a:solidFill>
                <a:srgbClr val="999999"/>
              </a:solidFill>
            </a:endParaRPr>
          </a:p>
          <a:p>
            <a:pPr marL="0" lvl="0" indent="0" algn="l" rtl="0">
              <a:spcBef>
                <a:spcPts val="0"/>
              </a:spcBef>
              <a:spcAft>
                <a:spcPts val="0"/>
              </a:spcAft>
              <a:buNone/>
            </a:pPr>
            <a:endParaRPr sz="1200" dirty="0">
              <a:solidFill>
                <a:srgbClr val="999999"/>
              </a:solidFill>
            </a:endParaRPr>
          </a:p>
          <a:p>
            <a:pPr marL="457200" lvl="0" indent="-317500" algn="l" rtl="0">
              <a:spcBef>
                <a:spcPts val="0"/>
              </a:spcBef>
              <a:spcAft>
                <a:spcPts val="0"/>
              </a:spcAft>
              <a:buSzPts val="1400"/>
              <a:buChar char="●"/>
            </a:pPr>
            <a:r>
              <a:rPr lang="it" dirty="0"/>
              <a:t>Does not tackle the algorithm's math</a:t>
            </a:r>
            <a:endParaRPr dirty="0"/>
          </a:p>
        </p:txBody>
      </p:sp>
      <p:sp>
        <p:nvSpPr>
          <p:cNvPr id="8" name="Google Shape;168;p23">
            <a:extLst>
              <a:ext uri="{FF2B5EF4-FFF2-40B4-BE49-F238E27FC236}">
                <a16:creationId xmlns:a16="http://schemas.microsoft.com/office/drawing/2014/main" id="{8704B980-1A1E-B212-3271-2FC20C13EC0B}"/>
              </a:ext>
            </a:extLst>
          </p:cNvPr>
          <p:cNvSpPr/>
          <p:nvPr/>
        </p:nvSpPr>
        <p:spPr>
          <a:xfrm>
            <a:off x="1179639" y="2841703"/>
            <a:ext cx="709232" cy="152749"/>
          </a:xfrm>
          <a:custGeom>
            <a:avLst/>
            <a:gdLst/>
            <a:ahLst/>
            <a:cxnLst/>
            <a:rect l="l" t="t" r="r" b="b"/>
            <a:pathLst>
              <a:path w="927100" h="215900" extrusionOk="0">
                <a:moveTo>
                  <a:pt x="711200" y="0"/>
                </a:moveTo>
                <a:lnTo>
                  <a:pt x="711200" y="215900"/>
                </a:lnTo>
                <a:lnTo>
                  <a:pt x="855218" y="143890"/>
                </a:lnTo>
                <a:lnTo>
                  <a:pt x="747140" y="143890"/>
                </a:lnTo>
                <a:lnTo>
                  <a:pt x="747140" y="72009"/>
                </a:lnTo>
                <a:lnTo>
                  <a:pt x="855218" y="72009"/>
                </a:lnTo>
                <a:lnTo>
                  <a:pt x="711200" y="0"/>
                </a:lnTo>
                <a:close/>
                <a:moveTo>
                  <a:pt x="711200" y="72009"/>
                </a:moveTo>
                <a:lnTo>
                  <a:pt x="0" y="72009"/>
                </a:lnTo>
                <a:lnTo>
                  <a:pt x="0" y="143890"/>
                </a:lnTo>
                <a:lnTo>
                  <a:pt x="711200" y="143890"/>
                </a:lnTo>
                <a:lnTo>
                  <a:pt x="711200" y="72009"/>
                </a:lnTo>
                <a:close/>
                <a:moveTo>
                  <a:pt x="855218" y="72009"/>
                </a:moveTo>
                <a:lnTo>
                  <a:pt x="747140" y="72009"/>
                </a:lnTo>
                <a:lnTo>
                  <a:pt x="747140" y="143890"/>
                </a:lnTo>
                <a:lnTo>
                  <a:pt x="855218" y="143890"/>
                </a:lnTo>
                <a:lnTo>
                  <a:pt x="927100" y="107950"/>
                </a:lnTo>
                <a:lnTo>
                  <a:pt x="855218" y="72009"/>
                </a:lnTo>
                <a:close/>
              </a:path>
            </a:pathLst>
          </a:custGeom>
          <a:solidFill>
            <a:srgbClr val="000000"/>
          </a:solidFill>
          <a:ln>
            <a:noFill/>
          </a:ln>
        </p:spPr>
      </p:sp>
      <p:sp>
        <p:nvSpPr>
          <p:cNvPr id="9" name="Google Shape;169;p23">
            <a:extLst>
              <a:ext uri="{FF2B5EF4-FFF2-40B4-BE49-F238E27FC236}">
                <a16:creationId xmlns:a16="http://schemas.microsoft.com/office/drawing/2014/main" id="{602D9661-AA07-21F3-FA23-4DDECFB2D022}"/>
              </a:ext>
            </a:extLst>
          </p:cNvPr>
          <p:cNvSpPr/>
          <p:nvPr/>
        </p:nvSpPr>
        <p:spPr>
          <a:xfrm>
            <a:off x="3856512" y="2841703"/>
            <a:ext cx="710397" cy="152749"/>
          </a:xfrm>
          <a:custGeom>
            <a:avLst/>
            <a:gdLst/>
            <a:ahLst/>
            <a:cxnLst/>
            <a:rect l="l" t="t" r="r" b="b"/>
            <a:pathLst>
              <a:path w="928624" h="215900" extrusionOk="0">
                <a:moveTo>
                  <a:pt x="712724" y="0"/>
                </a:moveTo>
                <a:lnTo>
                  <a:pt x="712724" y="215900"/>
                </a:lnTo>
                <a:lnTo>
                  <a:pt x="856742" y="143890"/>
                </a:lnTo>
                <a:lnTo>
                  <a:pt x="748664" y="143890"/>
                </a:lnTo>
                <a:lnTo>
                  <a:pt x="748664" y="72009"/>
                </a:lnTo>
                <a:lnTo>
                  <a:pt x="856742" y="72009"/>
                </a:lnTo>
                <a:lnTo>
                  <a:pt x="712724" y="0"/>
                </a:lnTo>
                <a:close/>
                <a:moveTo>
                  <a:pt x="712724" y="72009"/>
                </a:moveTo>
                <a:lnTo>
                  <a:pt x="0" y="72009"/>
                </a:lnTo>
                <a:lnTo>
                  <a:pt x="0" y="143890"/>
                </a:lnTo>
                <a:lnTo>
                  <a:pt x="712724" y="143890"/>
                </a:lnTo>
                <a:lnTo>
                  <a:pt x="712724" y="72009"/>
                </a:lnTo>
                <a:close/>
                <a:moveTo>
                  <a:pt x="856742" y="72009"/>
                </a:moveTo>
                <a:lnTo>
                  <a:pt x="748664" y="72009"/>
                </a:lnTo>
                <a:lnTo>
                  <a:pt x="748664" y="143890"/>
                </a:lnTo>
                <a:lnTo>
                  <a:pt x="856742" y="143890"/>
                </a:lnTo>
                <a:lnTo>
                  <a:pt x="928624" y="107950"/>
                </a:lnTo>
                <a:lnTo>
                  <a:pt x="856742" y="72009"/>
                </a:lnTo>
                <a:close/>
              </a:path>
            </a:pathLst>
          </a:custGeom>
          <a:solidFill>
            <a:srgbClr val="000000"/>
          </a:solidFill>
          <a:ln>
            <a:noFill/>
          </a:ln>
        </p:spPr>
      </p:sp>
      <p:sp>
        <p:nvSpPr>
          <p:cNvPr id="10" name="Google Shape;170;p23">
            <a:extLst>
              <a:ext uri="{FF2B5EF4-FFF2-40B4-BE49-F238E27FC236}">
                <a16:creationId xmlns:a16="http://schemas.microsoft.com/office/drawing/2014/main" id="{7699B15F-104F-70C7-EF57-82B0CC1978BA}"/>
              </a:ext>
            </a:extLst>
          </p:cNvPr>
          <p:cNvSpPr/>
          <p:nvPr/>
        </p:nvSpPr>
        <p:spPr>
          <a:xfrm>
            <a:off x="395276" y="2767497"/>
            <a:ext cx="481518" cy="2562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0" rIns="0" bIns="0" anchor="t" anchorCtr="0">
            <a:noAutofit/>
          </a:bodyPr>
          <a:lstStyle/>
          <a:p>
            <a:pPr marL="12599" marR="0" lvl="0" indent="0" algn="l" rtl="0">
              <a:lnSpc>
                <a:spcPct val="100000"/>
              </a:lnSpc>
              <a:spcBef>
                <a:spcPts val="0"/>
              </a:spcBef>
              <a:spcAft>
                <a:spcPts val="0"/>
              </a:spcAft>
              <a:buNone/>
            </a:pPr>
            <a:r>
              <a:rPr lang="it" sz="1600" b="0" i="0" u="none" strike="noStrike" cap="none">
                <a:solidFill>
                  <a:srgbClr val="000000"/>
                </a:solidFill>
                <a:latin typeface="Calibri"/>
                <a:ea typeface="Calibri"/>
                <a:cs typeface="Calibri"/>
                <a:sym typeface="Calibri"/>
              </a:rPr>
              <a:t>Input</a:t>
            </a:r>
            <a:endParaRPr sz="1600" b="0" i="0" u="none" strike="noStrike" cap="none">
              <a:solidFill>
                <a:srgbClr val="000000"/>
              </a:solidFill>
              <a:latin typeface="Arial"/>
              <a:ea typeface="Arial"/>
              <a:cs typeface="Arial"/>
              <a:sym typeface="Arial"/>
            </a:endParaRPr>
          </a:p>
        </p:txBody>
      </p:sp>
      <p:sp>
        <p:nvSpPr>
          <p:cNvPr id="11" name="Google Shape;171;p23">
            <a:extLst>
              <a:ext uri="{FF2B5EF4-FFF2-40B4-BE49-F238E27FC236}">
                <a16:creationId xmlns:a16="http://schemas.microsoft.com/office/drawing/2014/main" id="{BA4E9F1A-24B4-934D-E64F-72021E162E14}"/>
              </a:ext>
            </a:extLst>
          </p:cNvPr>
          <p:cNvSpPr/>
          <p:nvPr/>
        </p:nvSpPr>
        <p:spPr>
          <a:xfrm>
            <a:off x="4675074" y="2767497"/>
            <a:ext cx="642060" cy="25628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0" tIns="0" rIns="0" bIns="0" anchor="t" anchorCtr="0">
            <a:noAutofit/>
          </a:bodyPr>
          <a:lstStyle/>
          <a:p>
            <a:pPr marL="12599" marR="0" lvl="0" indent="0" algn="l" rtl="0">
              <a:lnSpc>
                <a:spcPct val="100000"/>
              </a:lnSpc>
              <a:spcBef>
                <a:spcPts val="0"/>
              </a:spcBef>
              <a:spcAft>
                <a:spcPts val="0"/>
              </a:spcAft>
              <a:buNone/>
            </a:pPr>
            <a:r>
              <a:rPr lang="it" sz="1600" b="0" i="0" u="none" strike="noStrike" cap="none">
                <a:solidFill>
                  <a:srgbClr val="000000"/>
                </a:solidFill>
                <a:latin typeface="Calibri"/>
                <a:ea typeface="Calibri"/>
                <a:cs typeface="Calibri"/>
                <a:sym typeface="Calibri"/>
              </a:rPr>
              <a:t>Output</a:t>
            </a:r>
            <a:endParaRPr sz="1600" b="0" i="0" u="none" strike="noStrike" cap="none">
              <a:solidFill>
                <a:srgbClr val="000000"/>
              </a:solidFill>
              <a:latin typeface="Arial"/>
              <a:ea typeface="Arial"/>
              <a:cs typeface="Arial"/>
              <a:sym typeface="Arial"/>
            </a:endParaRPr>
          </a:p>
        </p:txBody>
      </p:sp>
      <p:sp>
        <p:nvSpPr>
          <p:cNvPr id="12" name="Google Shape;172;p23">
            <a:extLst>
              <a:ext uri="{FF2B5EF4-FFF2-40B4-BE49-F238E27FC236}">
                <a16:creationId xmlns:a16="http://schemas.microsoft.com/office/drawing/2014/main" id="{D01E8D63-1C51-8C74-AA2C-A2FD6B646B19}"/>
              </a:ext>
            </a:extLst>
          </p:cNvPr>
          <p:cNvSpPr/>
          <p:nvPr/>
        </p:nvSpPr>
        <p:spPr>
          <a:xfrm>
            <a:off x="2048120" y="3295867"/>
            <a:ext cx="1536700" cy="300"/>
          </a:xfrm>
          <a:custGeom>
            <a:avLst/>
            <a:gdLst/>
            <a:ahLst/>
            <a:cxnLst/>
            <a:rect l="l" t="t" r="r" b="b"/>
            <a:pathLst>
              <a:path w="2008758" h="120000" extrusionOk="0">
                <a:moveTo>
                  <a:pt x="0" y="0"/>
                </a:moveTo>
                <a:lnTo>
                  <a:pt x="2008758" y="0"/>
                </a:lnTo>
              </a:path>
            </a:pathLst>
          </a:custGeom>
          <a:noFill/>
          <a:ln w="9525" cap="flat" cmpd="sng">
            <a:solidFill>
              <a:srgbClr val="000000"/>
            </a:solidFill>
            <a:prstDash val="solid"/>
            <a:round/>
            <a:headEnd type="none" w="sm" len="sm"/>
            <a:tailEnd type="none" w="sm" len="sm"/>
          </a:ln>
        </p:spPr>
      </p:sp>
      <p:sp>
        <p:nvSpPr>
          <p:cNvPr id="13" name="Google Shape;173;p23">
            <a:extLst>
              <a:ext uri="{FF2B5EF4-FFF2-40B4-BE49-F238E27FC236}">
                <a16:creationId xmlns:a16="http://schemas.microsoft.com/office/drawing/2014/main" id="{F62D3FF5-D38D-3747-A6B5-97584F74D8D4}"/>
              </a:ext>
            </a:extLst>
          </p:cNvPr>
          <p:cNvSpPr/>
          <p:nvPr/>
        </p:nvSpPr>
        <p:spPr>
          <a:xfrm>
            <a:off x="2048120" y="2517847"/>
            <a:ext cx="1536700" cy="300"/>
          </a:xfrm>
          <a:custGeom>
            <a:avLst/>
            <a:gdLst/>
            <a:ahLst/>
            <a:cxnLst/>
            <a:rect l="l" t="t" r="r" b="b"/>
            <a:pathLst>
              <a:path w="2008758" h="120000" extrusionOk="0">
                <a:moveTo>
                  <a:pt x="0" y="0"/>
                </a:moveTo>
                <a:lnTo>
                  <a:pt x="2008758" y="0"/>
                </a:lnTo>
              </a:path>
            </a:pathLst>
          </a:custGeom>
          <a:noFill/>
          <a:ln w="9525" cap="flat" cmpd="sng">
            <a:solidFill>
              <a:srgbClr val="000000"/>
            </a:solidFill>
            <a:prstDash val="solid"/>
            <a:round/>
            <a:headEnd type="none" w="sm" len="sm"/>
            <a:tailEnd type="none" w="sm" len="sm"/>
          </a:ln>
        </p:spPr>
      </p:sp>
      <p:sp>
        <p:nvSpPr>
          <p:cNvPr id="14" name="Google Shape;174;p23">
            <a:extLst>
              <a:ext uri="{FF2B5EF4-FFF2-40B4-BE49-F238E27FC236}">
                <a16:creationId xmlns:a16="http://schemas.microsoft.com/office/drawing/2014/main" id="{6AA494E2-FD41-CCA4-F9AC-E6D824B9322A}"/>
              </a:ext>
            </a:extLst>
          </p:cNvPr>
          <p:cNvSpPr/>
          <p:nvPr/>
        </p:nvSpPr>
        <p:spPr>
          <a:xfrm>
            <a:off x="2046741" y="2517847"/>
            <a:ext cx="1537478" cy="778302"/>
          </a:xfrm>
          <a:custGeom>
            <a:avLst/>
            <a:gdLst/>
            <a:ahLst/>
            <a:cxnLst/>
            <a:rect l="l" t="t" r="r" b="b"/>
            <a:pathLst>
              <a:path w="2009775" h="1100074" extrusionOk="0">
                <a:moveTo>
                  <a:pt x="0" y="1397"/>
                </a:moveTo>
                <a:lnTo>
                  <a:pt x="0" y="635"/>
                </a:lnTo>
                <a:lnTo>
                  <a:pt x="635" y="0"/>
                </a:lnTo>
                <a:lnTo>
                  <a:pt x="1524" y="0"/>
                </a:lnTo>
                <a:lnTo>
                  <a:pt x="2008377" y="0"/>
                </a:lnTo>
                <a:lnTo>
                  <a:pt x="2009139" y="0"/>
                </a:lnTo>
                <a:lnTo>
                  <a:pt x="2009775" y="635"/>
                </a:lnTo>
                <a:lnTo>
                  <a:pt x="2009775" y="1397"/>
                </a:lnTo>
                <a:lnTo>
                  <a:pt x="2009775" y="1098677"/>
                </a:lnTo>
                <a:lnTo>
                  <a:pt x="2009775" y="1099439"/>
                </a:lnTo>
                <a:lnTo>
                  <a:pt x="2009139" y="1100074"/>
                </a:lnTo>
                <a:lnTo>
                  <a:pt x="2008377" y="1100074"/>
                </a:lnTo>
                <a:lnTo>
                  <a:pt x="1524" y="1100074"/>
                </a:lnTo>
                <a:lnTo>
                  <a:pt x="635" y="1100074"/>
                </a:lnTo>
                <a:lnTo>
                  <a:pt x="0" y="1099439"/>
                </a:lnTo>
                <a:lnTo>
                  <a:pt x="0" y="1098677"/>
                </a:lnTo>
                <a:lnTo>
                  <a:pt x="0" y="1397"/>
                </a:lnTo>
                <a:close/>
              </a:path>
            </a:pathLst>
          </a:custGeom>
          <a:noFill/>
          <a:ln w="9525" cap="flat" cmpd="sng">
            <a:solidFill>
              <a:srgbClr val="000000"/>
            </a:solidFill>
            <a:prstDash val="solid"/>
            <a:round/>
            <a:headEnd type="none" w="sm" len="sm"/>
            <a:tailEnd type="none" w="sm" len="sm"/>
          </a:ln>
        </p:spPr>
      </p:sp>
      <p:sp>
        <p:nvSpPr>
          <p:cNvPr id="15" name="Google Shape;175;p23">
            <a:extLst>
              <a:ext uri="{FF2B5EF4-FFF2-40B4-BE49-F238E27FC236}">
                <a16:creationId xmlns:a16="http://schemas.microsoft.com/office/drawing/2014/main" id="{7004D01F-302E-0DB3-28FE-3C29BF80F001}"/>
              </a:ext>
            </a:extLst>
          </p:cNvPr>
          <p:cNvSpPr/>
          <p:nvPr/>
        </p:nvSpPr>
        <p:spPr>
          <a:xfrm>
            <a:off x="2046741" y="2517847"/>
            <a:ext cx="1537478" cy="777224"/>
          </a:xfrm>
          <a:custGeom>
            <a:avLst/>
            <a:gdLst/>
            <a:ahLst/>
            <a:cxnLst/>
            <a:rect l="l" t="t" r="r" b="b"/>
            <a:pathLst>
              <a:path w="2009775" h="1098550" extrusionOk="0">
                <a:moveTo>
                  <a:pt x="0" y="1098550"/>
                </a:moveTo>
                <a:lnTo>
                  <a:pt x="2009775" y="1098550"/>
                </a:lnTo>
                <a:lnTo>
                  <a:pt x="2009775" y="0"/>
                </a:lnTo>
                <a:lnTo>
                  <a:pt x="0" y="0"/>
                </a:lnTo>
                <a:lnTo>
                  <a:pt x="0" y="1098550"/>
                </a:lnTo>
                <a:close/>
              </a:path>
            </a:pathLst>
          </a:custGeom>
          <a:solidFill>
            <a:srgbClr val="000000"/>
          </a:solidFill>
          <a:ln>
            <a:noFill/>
          </a:ln>
        </p:spPr>
      </p:sp>
      <p:sp>
        <p:nvSpPr>
          <p:cNvPr id="16" name="Google Shape;176;p23">
            <a:extLst>
              <a:ext uri="{FF2B5EF4-FFF2-40B4-BE49-F238E27FC236}">
                <a16:creationId xmlns:a16="http://schemas.microsoft.com/office/drawing/2014/main" id="{D36D62CE-BAD2-7B2A-240E-541BFDA1F1F5}"/>
              </a:ext>
            </a:extLst>
          </p:cNvPr>
          <p:cNvSpPr/>
          <p:nvPr/>
        </p:nvSpPr>
        <p:spPr>
          <a:xfrm>
            <a:off x="2046741" y="2517847"/>
            <a:ext cx="1537478" cy="778302"/>
          </a:xfrm>
          <a:custGeom>
            <a:avLst/>
            <a:gdLst/>
            <a:ahLst/>
            <a:cxnLst/>
            <a:rect l="l" t="t" r="r" b="b"/>
            <a:pathLst>
              <a:path w="2009775" h="1100074" extrusionOk="0">
                <a:moveTo>
                  <a:pt x="0" y="1397"/>
                </a:moveTo>
                <a:lnTo>
                  <a:pt x="0" y="635"/>
                </a:lnTo>
                <a:lnTo>
                  <a:pt x="635" y="0"/>
                </a:lnTo>
                <a:lnTo>
                  <a:pt x="1524" y="0"/>
                </a:lnTo>
                <a:lnTo>
                  <a:pt x="2008377" y="0"/>
                </a:lnTo>
                <a:lnTo>
                  <a:pt x="2009139" y="0"/>
                </a:lnTo>
                <a:lnTo>
                  <a:pt x="2009775" y="635"/>
                </a:lnTo>
                <a:lnTo>
                  <a:pt x="2009775" y="1397"/>
                </a:lnTo>
                <a:lnTo>
                  <a:pt x="2009775" y="1098677"/>
                </a:lnTo>
                <a:lnTo>
                  <a:pt x="2009775" y="1099439"/>
                </a:lnTo>
                <a:lnTo>
                  <a:pt x="2009139" y="1100074"/>
                </a:lnTo>
                <a:lnTo>
                  <a:pt x="2008377" y="1100074"/>
                </a:lnTo>
                <a:lnTo>
                  <a:pt x="1524" y="1100074"/>
                </a:lnTo>
                <a:lnTo>
                  <a:pt x="635" y="1100074"/>
                </a:lnTo>
                <a:lnTo>
                  <a:pt x="0" y="1099439"/>
                </a:lnTo>
                <a:lnTo>
                  <a:pt x="0" y="1098677"/>
                </a:lnTo>
                <a:lnTo>
                  <a:pt x="0" y="1397"/>
                </a:lnTo>
                <a:close/>
              </a:path>
            </a:pathLst>
          </a:custGeom>
          <a:noFill/>
          <a:ln w="9525" cap="flat" cmpd="sng">
            <a:solidFill>
              <a:srgbClr val="000000"/>
            </a:solidFill>
            <a:prstDash val="solid"/>
            <a:round/>
            <a:headEnd type="none" w="sm" len="sm"/>
            <a:tailEnd type="none" w="sm" len="sm"/>
          </a:ln>
        </p:spPr>
      </p:sp>
      <p:sp>
        <p:nvSpPr>
          <p:cNvPr id="17" name="Google Shape;177;p23">
            <a:extLst>
              <a:ext uri="{FF2B5EF4-FFF2-40B4-BE49-F238E27FC236}">
                <a16:creationId xmlns:a16="http://schemas.microsoft.com/office/drawing/2014/main" id="{40AE2289-0101-21A1-E317-83A92FC06A78}"/>
              </a:ext>
            </a:extLst>
          </p:cNvPr>
          <p:cNvSpPr/>
          <p:nvPr/>
        </p:nvSpPr>
        <p:spPr>
          <a:xfrm>
            <a:off x="2119827" y="2586443"/>
            <a:ext cx="468300" cy="2934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8;p23">
            <a:extLst>
              <a:ext uri="{FF2B5EF4-FFF2-40B4-BE49-F238E27FC236}">
                <a16:creationId xmlns:a16="http://schemas.microsoft.com/office/drawing/2014/main" id="{5DB7CD6A-69CA-955F-DA24-B74F5154DAD9}"/>
              </a:ext>
            </a:extLst>
          </p:cNvPr>
          <p:cNvSpPr/>
          <p:nvPr/>
        </p:nvSpPr>
        <p:spPr>
          <a:xfrm>
            <a:off x="3333603" y="3353243"/>
            <a:ext cx="1792800" cy="9177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9;p23">
            <a:extLst>
              <a:ext uri="{FF2B5EF4-FFF2-40B4-BE49-F238E27FC236}">
                <a16:creationId xmlns:a16="http://schemas.microsoft.com/office/drawing/2014/main" id="{8127AAA5-A02B-4854-3FC4-8D964735FDAF}"/>
              </a:ext>
            </a:extLst>
          </p:cNvPr>
          <p:cNvSpPr/>
          <p:nvPr/>
        </p:nvSpPr>
        <p:spPr>
          <a:xfrm>
            <a:off x="2871370" y="3503950"/>
            <a:ext cx="242675" cy="507846"/>
          </a:xfrm>
          <a:custGeom>
            <a:avLst/>
            <a:gdLst/>
            <a:ahLst/>
            <a:cxnLst/>
            <a:rect l="l" t="t" r="r" b="b"/>
            <a:pathLst>
              <a:path w="317222" h="717803" extrusionOk="0">
                <a:moveTo>
                  <a:pt x="210395" y="673029"/>
                </a:moveTo>
                <a:lnTo>
                  <a:pt x="186562" y="717803"/>
                </a:lnTo>
                <a:lnTo>
                  <a:pt x="283590" y="697610"/>
                </a:lnTo>
                <a:lnTo>
                  <a:pt x="276009" y="678941"/>
                </a:lnTo>
                <a:lnTo>
                  <a:pt x="221742" y="678941"/>
                </a:lnTo>
                <a:lnTo>
                  <a:pt x="210565" y="673099"/>
                </a:lnTo>
                <a:lnTo>
                  <a:pt x="210395" y="673029"/>
                </a:lnTo>
                <a:close/>
                <a:moveTo>
                  <a:pt x="222295" y="650673"/>
                </a:moveTo>
                <a:lnTo>
                  <a:pt x="210395" y="673029"/>
                </a:lnTo>
                <a:lnTo>
                  <a:pt x="210565" y="673099"/>
                </a:lnTo>
                <a:lnTo>
                  <a:pt x="221742" y="678941"/>
                </a:lnTo>
                <a:lnTo>
                  <a:pt x="233552" y="656462"/>
                </a:lnTo>
                <a:lnTo>
                  <a:pt x="222295" y="650673"/>
                </a:lnTo>
                <a:close/>
                <a:moveTo>
                  <a:pt x="246252" y="605662"/>
                </a:moveTo>
                <a:lnTo>
                  <a:pt x="222295" y="650673"/>
                </a:lnTo>
                <a:lnTo>
                  <a:pt x="233552" y="656462"/>
                </a:lnTo>
                <a:lnTo>
                  <a:pt x="221742" y="678941"/>
                </a:lnTo>
                <a:lnTo>
                  <a:pt x="276009" y="678941"/>
                </a:lnTo>
                <a:lnTo>
                  <a:pt x="246252" y="605662"/>
                </a:lnTo>
                <a:close/>
                <a:moveTo>
                  <a:pt x="291404" y="243409"/>
                </a:moveTo>
                <a:lnTo>
                  <a:pt x="270256" y="281431"/>
                </a:lnTo>
                <a:lnTo>
                  <a:pt x="233299" y="317880"/>
                </a:lnTo>
                <a:lnTo>
                  <a:pt x="185293" y="356488"/>
                </a:lnTo>
                <a:lnTo>
                  <a:pt x="108076" y="415035"/>
                </a:lnTo>
                <a:lnTo>
                  <a:pt x="95758" y="424687"/>
                </a:lnTo>
                <a:lnTo>
                  <a:pt x="62357" y="453135"/>
                </a:lnTo>
                <a:lnTo>
                  <a:pt x="35460" y="480821"/>
                </a:lnTo>
                <a:lnTo>
                  <a:pt x="18287" y="507872"/>
                </a:lnTo>
                <a:lnTo>
                  <a:pt x="17907" y="508507"/>
                </a:lnTo>
                <a:lnTo>
                  <a:pt x="17652" y="509015"/>
                </a:lnTo>
                <a:lnTo>
                  <a:pt x="17525" y="509650"/>
                </a:lnTo>
                <a:lnTo>
                  <a:pt x="14859" y="518032"/>
                </a:lnTo>
                <a:lnTo>
                  <a:pt x="14605" y="519429"/>
                </a:lnTo>
                <a:lnTo>
                  <a:pt x="13715" y="526795"/>
                </a:lnTo>
                <a:lnTo>
                  <a:pt x="13645" y="530097"/>
                </a:lnTo>
                <a:lnTo>
                  <a:pt x="14350" y="537971"/>
                </a:lnTo>
                <a:lnTo>
                  <a:pt x="14642" y="538883"/>
                </a:lnTo>
                <a:lnTo>
                  <a:pt x="16383" y="545845"/>
                </a:lnTo>
                <a:lnTo>
                  <a:pt x="37846" y="578738"/>
                </a:lnTo>
                <a:lnTo>
                  <a:pt x="72898" y="606424"/>
                </a:lnTo>
                <a:lnTo>
                  <a:pt x="116332" y="631189"/>
                </a:lnTo>
                <a:lnTo>
                  <a:pt x="163702" y="653414"/>
                </a:lnTo>
                <a:lnTo>
                  <a:pt x="210395" y="673029"/>
                </a:lnTo>
                <a:lnTo>
                  <a:pt x="222295" y="650673"/>
                </a:lnTo>
                <a:lnTo>
                  <a:pt x="220218" y="649604"/>
                </a:lnTo>
                <a:lnTo>
                  <a:pt x="197485" y="640206"/>
                </a:lnTo>
                <a:lnTo>
                  <a:pt x="174244" y="630300"/>
                </a:lnTo>
                <a:lnTo>
                  <a:pt x="128270" y="608710"/>
                </a:lnTo>
                <a:lnTo>
                  <a:pt x="87122" y="585469"/>
                </a:lnTo>
                <a:lnTo>
                  <a:pt x="56642" y="561593"/>
                </a:lnTo>
                <a:lnTo>
                  <a:pt x="41145" y="539622"/>
                </a:lnTo>
                <a:lnTo>
                  <a:pt x="40259" y="537590"/>
                </a:lnTo>
                <a:lnTo>
                  <a:pt x="40476" y="537590"/>
                </a:lnTo>
                <a:lnTo>
                  <a:pt x="39660" y="534542"/>
                </a:lnTo>
                <a:lnTo>
                  <a:pt x="39497" y="534542"/>
                </a:lnTo>
                <a:lnTo>
                  <a:pt x="39115" y="532510"/>
                </a:lnTo>
                <a:lnTo>
                  <a:pt x="39351" y="532510"/>
                </a:lnTo>
                <a:lnTo>
                  <a:pt x="39179" y="530097"/>
                </a:lnTo>
                <a:lnTo>
                  <a:pt x="38862" y="530097"/>
                </a:lnTo>
                <a:lnTo>
                  <a:pt x="38988" y="527430"/>
                </a:lnTo>
                <a:lnTo>
                  <a:pt x="39229" y="527430"/>
                </a:lnTo>
                <a:lnTo>
                  <a:pt x="39580" y="524890"/>
                </a:lnTo>
                <a:lnTo>
                  <a:pt x="39370" y="524890"/>
                </a:lnTo>
                <a:lnTo>
                  <a:pt x="39877" y="522731"/>
                </a:lnTo>
                <a:lnTo>
                  <a:pt x="40053" y="522731"/>
                </a:lnTo>
                <a:lnTo>
                  <a:pt x="41179" y="519175"/>
                </a:lnTo>
                <a:lnTo>
                  <a:pt x="41021" y="519175"/>
                </a:lnTo>
                <a:lnTo>
                  <a:pt x="41783" y="517270"/>
                </a:lnTo>
                <a:lnTo>
                  <a:pt x="41938" y="517270"/>
                </a:lnTo>
                <a:lnTo>
                  <a:pt x="44323" y="512317"/>
                </a:lnTo>
                <a:lnTo>
                  <a:pt x="69976" y="480821"/>
                </a:lnTo>
                <a:lnTo>
                  <a:pt x="100075" y="454024"/>
                </a:lnTo>
                <a:lnTo>
                  <a:pt x="201040" y="376554"/>
                </a:lnTo>
                <a:lnTo>
                  <a:pt x="226313" y="356742"/>
                </a:lnTo>
                <a:lnTo>
                  <a:pt x="261365" y="326897"/>
                </a:lnTo>
                <a:lnTo>
                  <a:pt x="290195" y="297306"/>
                </a:lnTo>
                <a:lnTo>
                  <a:pt x="314325" y="256666"/>
                </a:lnTo>
                <a:lnTo>
                  <a:pt x="316357" y="248284"/>
                </a:lnTo>
                <a:lnTo>
                  <a:pt x="316611" y="247522"/>
                </a:lnTo>
                <a:lnTo>
                  <a:pt x="316738" y="245998"/>
                </a:lnTo>
                <a:lnTo>
                  <a:pt x="316833" y="244474"/>
                </a:lnTo>
                <a:lnTo>
                  <a:pt x="291338" y="244474"/>
                </a:lnTo>
                <a:lnTo>
                  <a:pt x="291404" y="243409"/>
                </a:lnTo>
                <a:close/>
                <a:moveTo>
                  <a:pt x="40259" y="537590"/>
                </a:moveTo>
                <a:lnTo>
                  <a:pt x="41021" y="539622"/>
                </a:lnTo>
                <a:lnTo>
                  <a:pt x="40822" y="538883"/>
                </a:lnTo>
                <a:lnTo>
                  <a:pt x="40259" y="537590"/>
                </a:lnTo>
                <a:close/>
                <a:moveTo>
                  <a:pt x="40822" y="538883"/>
                </a:moveTo>
                <a:lnTo>
                  <a:pt x="41021" y="539622"/>
                </a:lnTo>
                <a:lnTo>
                  <a:pt x="40822" y="538883"/>
                </a:lnTo>
                <a:close/>
                <a:moveTo>
                  <a:pt x="40476" y="537590"/>
                </a:moveTo>
                <a:lnTo>
                  <a:pt x="40259" y="537590"/>
                </a:lnTo>
                <a:lnTo>
                  <a:pt x="40822" y="538883"/>
                </a:lnTo>
                <a:lnTo>
                  <a:pt x="40476" y="537590"/>
                </a:lnTo>
                <a:close/>
                <a:moveTo>
                  <a:pt x="39115" y="532510"/>
                </a:moveTo>
                <a:lnTo>
                  <a:pt x="39497" y="534542"/>
                </a:lnTo>
                <a:lnTo>
                  <a:pt x="39437" y="533711"/>
                </a:lnTo>
                <a:lnTo>
                  <a:pt x="39115" y="532510"/>
                </a:lnTo>
                <a:close/>
                <a:moveTo>
                  <a:pt x="39437" y="533711"/>
                </a:moveTo>
                <a:lnTo>
                  <a:pt x="39497" y="534542"/>
                </a:lnTo>
                <a:lnTo>
                  <a:pt x="39660" y="534542"/>
                </a:lnTo>
                <a:lnTo>
                  <a:pt x="39437" y="533711"/>
                </a:lnTo>
                <a:close/>
                <a:moveTo>
                  <a:pt x="39351" y="532510"/>
                </a:moveTo>
                <a:lnTo>
                  <a:pt x="39115" y="532510"/>
                </a:lnTo>
                <a:lnTo>
                  <a:pt x="39437" y="533711"/>
                </a:lnTo>
                <a:lnTo>
                  <a:pt x="39351" y="532510"/>
                </a:lnTo>
                <a:close/>
                <a:moveTo>
                  <a:pt x="38988" y="527430"/>
                </a:moveTo>
                <a:lnTo>
                  <a:pt x="38862" y="530097"/>
                </a:lnTo>
                <a:lnTo>
                  <a:pt x="38949" y="529462"/>
                </a:lnTo>
                <a:lnTo>
                  <a:pt x="38988" y="527430"/>
                </a:lnTo>
                <a:close/>
                <a:moveTo>
                  <a:pt x="39071" y="528581"/>
                </a:moveTo>
                <a:lnTo>
                  <a:pt x="38862" y="530097"/>
                </a:lnTo>
                <a:lnTo>
                  <a:pt x="39179" y="530097"/>
                </a:lnTo>
                <a:lnTo>
                  <a:pt x="39071" y="528581"/>
                </a:lnTo>
                <a:close/>
                <a:moveTo>
                  <a:pt x="39229" y="527430"/>
                </a:moveTo>
                <a:lnTo>
                  <a:pt x="38988" y="527430"/>
                </a:lnTo>
                <a:lnTo>
                  <a:pt x="39071" y="528581"/>
                </a:lnTo>
                <a:lnTo>
                  <a:pt x="39229" y="527430"/>
                </a:lnTo>
                <a:close/>
                <a:moveTo>
                  <a:pt x="39877" y="522731"/>
                </a:moveTo>
                <a:lnTo>
                  <a:pt x="39370" y="524890"/>
                </a:lnTo>
                <a:lnTo>
                  <a:pt x="39742" y="523714"/>
                </a:lnTo>
                <a:lnTo>
                  <a:pt x="39877" y="522731"/>
                </a:lnTo>
                <a:close/>
                <a:moveTo>
                  <a:pt x="39742" y="523714"/>
                </a:moveTo>
                <a:lnTo>
                  <a:pt x="39370" y="524890"/>
                </a:lnTo>
                <a:lnTo>
                  <a:pt x="39580" y="524890"/>
                </a:lnTo>
                <a:lnTo>
                  <a:pt x="39742" y="523714"/>
                </a:lnTo>
                <a:close/>
                <a:moveTo>
                  <a:pt x="40053" y="522731"/>
                </a:moveTo>
                <a:lnTo>
                  <a:pt x="39877" y="522731"/>
                </a:lnTo>
                <a:lnTo>
                  <a:pt x="39742" y="523714"/>
                </a:lnTo>
                <a:lnTo>
                  <a:pt x="40053" y="522731"/>
                </a:lnTo>
                <a:close/>
                <a:moveTo>
                  <a:pt x="41783" y="517270"/>
                </a:moveTo>
                <a:lnTo>
                  <a:pt x="41021" y="519175"/>
                </a:lnTo>
                <a:lnTo>
                  <a:pt x="41484" y="518212"/>
                </a:lnTo>
                <a:lnTo>
                  <a:pt x="41783" y="517270"/>
                </a:lnTo>
                <a:close/>
                <a:moveTo>
                  <a:pt x="41484" y="518212"/>
                </a:moveTo>
                <a:lnTo>
                  <a:pt x="41021" y="519175"/>
                </a:lnTo>
                <a:lnTo>
                  <a:pt x="41179" y="519175"/>
                </a:lnTo>
                <a:lnTo>
                  <a:pt x="41484" y="518212"/>
                </a:lnTo>
                <a:close/>
                <a:moveTo>
                  <a:pt x="41938" y="517270"/>
                </a:moveTo>
                <a:lnTo>
                  <a:pt x="41783" y="517270"/>
                </a:lnTo>
                <a:lnTo>
                  <a:pt x="41484" y="518212"/>
                </a:lnTo>
                <a:lnTo>
                  <a:pt x="41938" y="517270"/>
                </a:lnTo>
                <a:close/>
                <a:moveTo>
                  <a:pt x="291719" y="242188"/>
                </a:moveTo>
                <a:lnTo>
                  <a:pt x="291404" y="243409"/>
                </a:lnTo>
                <a:lnTo>
                  <a:pt x="291338" y="244474"/>
                </a:lnTo>
                <a:lnTo>
                  <a:pt x="291719" y="242188"/>
                </a:lnTo>
                <a:close/>
                <a:moveTo>
                  <a:pt x="316976" y="242188"/>
                </a:moveTo>
                <a:lnTo>
                  <a:pt x="291719" y="242188"/>
                </a:lnTo>
                <a:lnTo>
                  <a:pt x="291338" y="244474"/>
                </a:lnTo>
                <a:lnTo>
                  <a:pt x="316833" y="244474"/>
                </a:lnTo>
                <a:lnTo>
                  <a:pt x="316976" y="242188"/>
                </a:lnTo>
                <a:close/>
                <a:moveTo>
                  <a:pt x="317150" y="236346"/>
                </a:moveTo>
                <a:lnTo>
                  <a:pt x="291846" y="236346"/>
                </a:lnTo>
                <a:lnTo>
                  <a:pt x="291846" y="238251"/>
                </a:lnTo>
                <a:lnTo>
                  <a:pt x="291404" y="243409"/>
                </a:lnTo>
                <a:lnTo>
                  <a:pt x="291719" y="242188"/>
                </a:lnTo>
                <a:lnTo>
                  <a:pt x="316976" y="242188"/>
                </a:lnTo>
                <a:lnTo>
                  <a:pt x="317222" y="238251"/>
                </a:lnTo>
                <a:lnTo>
                  <a:pt x="317150" y="236346"/>
                </a:lnTo>
                <a:close/>
                <a:moveTo>
                  <a:pt x="291781" y="237380"/>
                </a:moveTo>
                <a:lnTo>
                  <a:pt x="291726" y="238251"/>
                </a:lnTo>
                <a:lnTo>
                  <a:pt x="291781" y="237380"/>
                </a:lnTo>
                <a:close/>
                <a:moveTo>
                  <a:pt x="10922" y="0"/>
                </a:moveTo>
                <a:lnTo>
                  <a:pt x="0" y="22859"/>
                </a:lnTo>
                <a:lnTo>
                  <a:pt x="82042" y="62229"/>
                </a:lnTo>
                <a:lnTo>
                  <a:pt x="108331" y="75310"/>
                </a:lnTo>
                <a:lnTo>
                  <a:pt x="157987" y="101853"/>
                </a:lnTo>
                <a:lnTo>
                  <a:pt x="202311" y="128777"/>
                </a:lnTo>
                <a:lnTo>
                  <a:pt x="239395" y="156209"/>
                </a:lnTo>
                <a:lnTo>
                  <a:pt x="267588" y="183768"/>
                </a:lnTo>
                <a:lnTo>
                  <a:pt x="288036" y="218058"/>
                </a:lnTo>
                <a:lnTo>
                  <a:pt x="291781" y="237380"/>
                </a:lnTo>
                <a:lnTo>
                  <a:pt x="291846" y="236346"/>
                </a:lnTo>
                <a:lnTo>
                  <a:pt x="317150" y="236346"/>
                </a:lnTo>
                <a:lnTo>
                  <a:pt x="317119" y="235838"/>
                </a:lnTo>
                <a:lnTo>
                  <a:pt x="303784" y="191261"/>
                </a:lnTo>
                <a:lnTo>
                  <a:pt x="279654" y="159003"/>
                </a:lnTo>
                <a:lnTo>
                  <a:pt x="236347" y="121538"/>
                </a:lnTo>
                <a:lnTo>
                  <a:pt x="193801" y="93344"/>
                </a:lnTo>
                <a:lnTo>
                  <a:pt x="145542" y="66039"/>
                </a:lnTo>
                <a:lnTo>
                  <a:pt x="93218" y="39369"/>
                </a:lnTo>
                <a:lnTo>
                  <a:pt x="66039" y="26161"/>
                </a:lnTo>
                <a:lnTo>
                  <a:pt x="10922" y="0"/>
                </a:lnTo>
                <a:close/>
              </a:path>
            </a:pathLst>
          </a:custGeom>
          <a:solidFill>
            <a:srgbClr val="FF0000"/>
          </a:solidFill>
          <a:ln>
            <a:noFill/>
          </a:ln>
        </p:spPr>
      </p:sp>
      <p:sp>
        <p:nvSpPr>
          <p:cNvPr id="20" name="Google Shape;180;p23">
            <a:extLst>
              <a:ext uri="{FF2B5EF4-FFF2-40B4-BE49-F238E27FC236}">
                <a16:creationId xmlns:a16="http://schemas.microsoft.com/office/drawing/2014/main" id="{3096E0E5-AC2E-A16A-E612-5E9C823CF643}"/>
              </a:ext>
            </a:extLst>
          </p:cNvPr>
          <p:cNvSpPr/>
          <p:nvPr/>
        </p:nvSpPr>
        <p:spPr>
          <a:xfrm>
            <a:off x="3073252" y="3500635"/>
            <a:ext cx="242596" cy="507846"/>
          </a:xfrm>
          <a:custGeom>
            <a:avLst/>
            <a:gdLst/>
            <a:ahLst/>
            <a:cxnLst/>
            <a:rect l="l" t="t" r="r" b="b"/>
            <a:pathLst>
              <a:path w="317119" h="717803" extrusionOk="0">
                <a:moveTo>
                  <a:pt x="210354" y="673013"/>
                </a:moveTo>
                <a:lnTo>
                  <a:pt x="186436" y="717803"/>
                </a:lnTo>
                <a:lnTo>
                  <a:pt x="283590" y="697610"/>
                </a:lnTo>
                <a:lnTo>
                  <a:pt x="276051" y="679068"/>
                </a:lnTo>
                <a:lnTo>
                  <a:pt x="221742" y="679068"/>
                </a:lnTo>
                <a:lnTo>
                  <a:pt x="210565" y="673099"/>
                </a:lnTo>
                <a:lnTo>
                  <a:pt x="210354" y="673013"/>
                </a:lnTo>
                <a:close/>
                <a:moveTo>
                  <a:pt x="222282" y="650677"/>
                </a:moveTo>
                <a:lnTo>
                  <a:pt x="210354" y="673013"/>
                </a:lnTo>
                <a:lnTo>
                  <a:pt x="210565" y="673099"/>
                </a:lnTo>
                <a:lnTo>
                  <a:pt x="221742" y="679068"/>
                </a:lnTo>
                <a:lnTo>
                  <a:pt x="233425" y="656462"/>
                </a:lnTo>
                <a:lnTo>
                  <a:pt x="222282" y="650677"/>
                </a:lnTo>
                <a:close/>
                <a:moveTo>
                  <a:pt x="246252" y="605789"/>
                </a:moveTo>
                <a:lnTo>
                  <a:pt x="222282" y="650677"/>
                </a:lnTo>
                <a:lnTo>
                  <a:pt x="233425" y="656462"/>
                </a:lnTo>
                <a:lnTo>
                  <a:pt x="221742" y="679068"/>
                </a:lnTo>
                <a:lnTo>
                  <a:pt x="276051" y="679068"/>
                </a:lnTo>
                <a:lnTo>
                  <a:pt x="246252" y="605789"/>
                </a:lnTo>
                <a:close/>
                <a:moveTo>
                  <a:pt x="291415" y="242915"/>
                </a:moveTo>
                <a:lnTo>
                  <a:pt x="270256" y="281558"/>
                </a:lnTo>
                <a:lnTo>
                  <a:pt x="233299" y="318007"/>
                </a:lnTo>
                <a:lnTo>
                  <a:pt x="185420" y="356615"/>
                </a:lnTo>
                <a:lnTo>
                  <a:pt x="133476" y="395731"/>
                </a:lnTo>
                <a:lnTo>
                  <a:pt x="108076" y="415162"/>
                </a:lnTo>
                <a:lnTo>
                  <a:pt x="72771" y="443864"/>
                </a:lnTo>
                <a:lnTo>
                  <a:pt x="43561" y="471677"/>
                </a:lnTo>
                <a:lnTo>
                  <a:pt x="18287" y="507872"/>
                </a:lnTo>
                <a:lnTo>
                  <a:pt x="18034" y="508507"/>
                </a:lnTo>
                <a:lnTo>
                  <a:pt x="17780" y="509015"/>
                </a:lnTo>
                <a:lnTo>
                  <a:pt x="17525" y="509650"/>
                </a:lnTo>
                <a:lnTo>
                  <a:pt x="14859" y="518032"/>
                </a:lnTo>
                <a:lnTo>
                  <a:pt x="14605" y="518921"/>
                </a:lnTo>
                <a:lnTo>
                  <a:pt x="14605" y="519683"/>
                </a:lnTo>
                <a:lnTo>
                  <a:pt x="13715" y="527049"/>
                </a:lnTo>
                <a:lnTo>
                  <a:pt x="13751" y="529970"/>
                </a:lnTo>
                <a:lnTo>
                  <a:pt x="14224" y="536701"/>
                </a:lnTo>
                <a:lnTo>
                  <a:pt x="14350" y="538098"/>
                </a:lnTo>
                <a:lnTo>
                  <a:pt x="14605" y="538733"/>
                </a:lnTo>
                <a:lnTo>
                  <a:pt x="16383" y="545972"/>
                </a:lnTo>
                <a:lnTo>
                  <a:pt x="37846" y="578865"/>
                </a:lnTo>
                <a:lnTo>
                  <a:pt x="72898" y="606551"/>
                </a:lnTo>
                <a:lnTo>
                  <a:pt x="116332" y="631316"/>
                </a:lnTo>
                <a:lnTo>
                  <a:pt x="163830" y="653541"/>
                </a:lnTo>
                <a:lnTo>
                  <a:pt x="210354" y="673013"/>
                </a:lnTo>
                <a:lnTo>
                  <a:pt x="222282" y="650677"/>
                </a:lnTo>
                <a:lnTo>
                  <a:pt x="220218" y="649604"/>
                </a:lnTo>
                <a:lnTo>
                  <a:pt x="174244" y="630427"/>
                </a:lnTo>
                <a:lnTo>
                  <a:pt x="151002" y="619886"/>
                </a:lnTo>
                <a:lnTo>
                  <a:pt x="106807" y="597407"/>
                </a:lnTo>
                <a:lnTo>
                  <a:pt x="70358" y="573658"/>
                </a:lnTo>
                <a:lnTo>
                  <a:pt x="43434" y="544702"/>
                </a:lnTo>
                <a:lnTo>
                  <a:pt x="41217" y="539622"/>
                </a:lnTo>
                <a:lnTo>
                  <a:pt x="41021" y="539622"/>
                </a:lnTo>
                <a:lnTo>
                  <a:pt x="40386" y="537717"/>
                </a:lnTo>
                <a:lnTo>
                  <a:pt x="40544" y="537717"/>
                </a:lnTo>
                <a:lnTo>
                  <a:pt x="39782" y="534669"/>
                </a:lnTo>
                <a:lnTo>
                  <a:pt x="39497" y="534669"/>
                </a:lnTo>
                <a:lnTo>
                  <a:pt x="39308" y="533069"/>
                </a:lnTo>
                <a:lnTo>
                  <a:pt x="39342" y="532510"/>
                </a:lnTo>
                <a:lnTo>
                  <a:pt x="39161" y="529970"/>
                </a:lnTo>
                <a:lnTo>
                  <a:pt x="38988" y="529970"/>
                </a:lnTo>
                <a:lnTo>
                  <a:pt x="38988" y="527557"/>
                </a:lnTo>
                <a:lnTo>
                  <a:pt x="39238" y="527557"/>
                </a:lnTo>
                <a:lnTo>
                  <a:pt x="39488" y="525144"/>
                </a:lnTo>
                <a:lnTo>
                  <a:pt x="39243" y="525144"/>
                </a:lnTo>
                <a:lnTo>
                  <a:pt x="39750" y="522604"/>
                </a:lnTo>
                <a:lnTo>
                  <a:pt x="40089" y="522604"/>
                </a:lnTo>
                <a:lnTo>
                  <a:pt x="41232" y="519175"/>
                </a:lnTo>
                <a:lnTo>
                  <a:pt x="41021" y="519175"/>
                </a:lnTo>
                <a:lnTo>
                  <a:pt x="41783" y="517524"/>
                </a:lnTo>
                <a:lnTo>
                  <a:pt x="44323" y="512444"/>
                </a:lnTo>
                <a:lnTo>
                  <a:pt x="69976" y="480821"/>
                </a:lnTo>
                <a:lnTo>
                  <a:pt x="100075" y="454024"/>
                </a:lnTo>
                <a:lnTo>
                  <a:pt x="148717" y="416051"/>
                </a:lnTo>
                <a:lnTo>
                  <a:pt x="201040" y="376554"/>
                </a:lnTo>
                <a:lnTo>
                  <a:pt x="226440" y="356742"/>
                </a:lnTo>
                <a:lnTo>
                  <a:pt x="261238" y="326897"/>
                </a:lnTo>
                <a:lnTo>
                  <a:pt x="290068" y="297306"/>
                </a:lnTo>
                <a:lnTo>
                  <a:pt x="314198" y="256793"/>
                </a:lnTo>
                <a:lnTo>
                  <a:pt x="316704" y="244601"/>
                </a:lnTo>
                <a:lnTo>
                  <a:pt x="291338" y="244601"/>
                </a:lnTo>
                <a:lnTo>
                  <a:pt x="291415" y="242915"/>
                </a:lnTo>
                <a:close/>
                <a:moveTo>
                  <a:pt x="40386" y="537717"/>
                </a:moveTo>
                <a:lnTo>
                  <a:pt x="41021" y="539622"/>
                </a:lnTo>
                <a:lnTo>
                  <a:pt x="40757" y="538569"/>
                </a:lnTo>
                <a:lnTo>
                  <a:pt x="40386" y="537717"/>
                </a:lnTo>
                <a:close/>
                <a:moveTo>
                  <a:pt x="40757" y="538569"/>
                </a:moveTo>
                <a:lnTo>
                  <a:pt x="41021" y="539622"/>
                </a:lnTo>
                <a:lnTo>
                  <a:pt x="41217" y="539622"/>
                </a:lnTo>
                <a:lnTo>
                  <a:pt x="40757" y="538569"/>
                </a:lnTo>
                <a:close/>
                <a:moveTo>
                  <a:pt x="40544" y="537717"/>
                </a:moveTo>
                <a:lnTo>
                  <a:pt x="40386" y="537717"/>
                </a:lnTo>
                <a:lnTo>
                  <a:pt x="40757" y="538569"/>
                </a:lnTo>
                <a:lnTo>
                  <a:pt x="40544" y="537717"/>
                </a:lnTo>
                <a:close/>
                <a:moveTo>
                  <a:pt x="39243" y="532510"/>
                </a:moveTo>
                <a:lnTo>
                  <a:pt x="39497" y="534669"/>
                </a:lnTo>
                <a:lnTo>
                  <a:pt x="39382" y="533069"/>
                </a:lnTo>
                <a:lnTo>
                  <a:pt x="39243" y="532510"/>
                </a:lnTo>
                <a:close/>
                <a:moveTo>
                  <a:pt x="39382" y="533069"/>
                </a:moveTo>
                <a:lnTo>
                  <a:pt x="39497" y="534669"/>
                </a:lnTo>
                <a:lnTo>
                  <a:pt x="39782" y="534669"/>
                </a:lnTo>
                <a:lnTo>
                  <a:pt x="39382" y="533069"/>
                </a:lnTo>
                <a:close/>
                <a:moveTo>
                  <a:pt x="39342" y="532510"/>
                </a:moveTo>
                <a:lnTo>
                  <a:pt x="39382" y="533069"/>
                </a:lnTo>
                <a:lnTo>
                  <a:pt x="39342" y="532510"/>
                </a:lnTo>
                <a:close/>
                <a:moveTo>
                  <a:pt x="39090" y="528985"/>
                </a:moveTo>
                <a:lnTo>
                  <a:pt x="38988" y="529970"/>
                </a:lnTo>
                <a:lnTo>
                  <a:pt x="39161" y="529970"/>
                </a:lnTo>
                <a:lnTo>
                  <a:pt x="39090" y="528985"/>
                </a:lnTo>
                <a:close/>
                <a:moveTo>
                  <a:pt x="39238" y="527557"/>
                </a:moveTo>
                <a:lnTo>
                  <a:pt x="38988" y="527557"/>
                </a:lnTo>
                <a:lnTo>
                  <a:pt x="39090" y="528985"/>
                </a:lnTo>
                <a:lnTo>
                  <a:pt x="39238" y="527557"/>
                </a:lnTo>
                <a:close/>
                <a:moveTo>
                  <a:pt x="39750" y="522604"/>
                </a:moveTo>
                <a:lnTo>
                  <a:pt x="39243" y="525144"/>
                </a:lnTo>
                <a:lnTo>
                  <a:pt x="39598" y="524078"/>
                </a:lnTo>
                <a:lnTo>
                  <a:pt x="39750" y="522604"/>
                </a:lnTo>
                <a:close/>
                <a:moveTo>
                  <a:pt x="39598" y="524078"/>
                </a:moveTo>
                <a:lnTo>
                  <a:pt x="39243" y="525144"/>
                </a:lnTo>
                <a:lnTo>
                  <a:pt x="39488" y="525144"/>
                </a:lnTo>
                <a:lnTo>
                  <a:pt x="39598" y="524078"/>
                </a:lnTo>
                <a:close/>
                <a:moveTo>
                  <a:pt x="40089" y="522604"/>
                </a:moveTo>
                <a:lnTo>
                  <a:pt x="39750" y="522604"/>
                </a:lnTo>
                <a:lnTo>
                  <a:pt x="39598" y="524078"/>
                </a:lnTo>
                <a:lnTo>
                  <a:pt x="40089" y="522604"/>
                </a:lnTo>
                <a:close/>
                <a:moveTo>
                  <a:pt x="41783" y="517524"/>
                </a:moveTo>
                <a:lnTo>
                  <a:pt x="41021" y="519175"/>
                </a:lnTo>
                <a:lnTo>
                  <a:pt x="41681" y="517829"/>
                </a:lnTo>
                <a:lnTo>
                  <a:pt x="41783" y="517524"/>
                </a:lnTo>
                <a:close/>
                <a:moveTo>
                  <a:pt x="41681" y="517829"/>
                </a:moveTo>
                <a:lnTo>
                  <a:pt x="41021" y="519175"/>
                </a:lnTo>
                <a:lnTo>
                  <a:pt x="41232" y="519175"/>
                </a:lnTo>
                <a:lnTo>
                  <a:pt x="41681" y="517829"/>
                </a:lnTo>
                <a:close/>
                <a:moveTo>
                  <a:pt x="41830" y="517524"/>
                </a:moveTo>
                <a:lnTo>
                  <a:pt x="41681" y="517829"/>
                </a:lnTo>
                <a:lnTo>
                  <a:pt x="41830" y="517524"/>
                </a:lnTo>
                <a:close/>
                <a:moveTo>
                  <a:pt x="291592" y="242188"/>
                </a:moveTo>
                <a:lnTo>
                  <a:pt x="291415" y="242915"/>
                </a:lnTo>
                <a:lnTo>
                  <a:pt x="291338" y="244601"/>
                </a:lnTo>
                <a:lnTo>
                  <a:pt x="291592" y="242188"/>
                </a:lnTo>
                <a:close/>
                <a:moveTo>
                  <a:pt x="316853" y="242188"/>
                </a:moveTo>
                <a:lnTo>
                  <a:pt x="291592" y="242188"/>
                </a:lnTo>
                <a:lnTo>
                  <a:pt x="291338" y="244601"/>
                </a:lnTo>
                <a:lnTo>
                  <a:pt x="316704" y="244601"/>
                </a:lnTo>
                <a:lnTo>
                  <a:pt x="316853" y="242188"/>
                </a:lnTo>
                <a:close/>
                <a:moveTo>
                  <a:pt x="291698" y="236787"/>
                </a:moveTo>
                <a:lnTo>
                  <a:pt x="291415" y="242915"/>
                </a:lnTo>
                <a:lnTo>
                  <a:pt x="291592" y="242188"/>
                </a:lnTo>
                <a:lnTo>
                  <a:pt x="316853" y="242188"/>
                </a:lnTo>
                <a:lnTo>
                  <a:pt x="317087" y="238378"/>
                </a:lnTo>
                <a:lnTo>
                  <a:pt x="291846" y="238378"/>
                </a:lnTo>
                <a:lnTo>
                  <a:pt x="291698" y="236787"/>
                </a:lnTo>
                <a:close/>
                <a:moveTo>
                  <a:pt x="291719" y="236346"/>
                </a:moveTo>
                <a:lnTo>
                  <a:pt x="291798" y="237870"/>
                </a:lnTo>
                <a:lnTo>
                  <a:pt x="291846" y="238378"/>
                </a:lnTo>
                <a:lnTo>
                  <a:pt x="291719" y="236346"/>
                </a:lnTo>
                <a:close/>
                <a:moveTo>
                  <a:pt x="317119" y="236346"/>
                </a:moveTo>
                <a:lnTo>
                  <a:pt x="291719" y="236346"/>
                </a:lnTo>
                <a:lnTo>
                  <a:pt x="291846" y="238378"/>
                </a:lnTo>
                <a:lnTo>
                  <a:pt x="317087" y="238378"/>
                </a:lnTo>
                <a:lnTo>
                  <a:pt x="317119" y="236346"/>
                </a:lnTo>
                <a:close/>
                <a:moveTo>
                  <a:pt x="10922" y="0"/>
                </a:moveTo>
                <a:lnTo>
                  <a:pt x="0" y="22986"/>
                </a:lnTo>
                <a:lnTo>
                  <a:pt x="82169" y="62229"/>
                </a:lnTo>
                <a:lnTo>
                  <a:pt x="108331" y="75437"/>
                </a:lnTo>
                <a:lnTo>
                  <a:pt x="157987" y="101980"/>
                </a:lnTo>
                <a:lnTo>
                  <a:pt x="202311" y="128904"/>
                </a:lnTo>
                <a:lnTo>
                  <a:pt x="239522" y="156336"/>
                </a:lnTo>
                <a:lnTo>
                  <a:pt x="267462" y="183768"/>
                </a:lnTo>
                <a:lnTo>
                  <a:pt x="288036" y="218058"/>
                </a:lnTo>
                <a:lnTo>
                  <a:pt x="291698" y="236787"/>
                </a:lnTo>
                <a:lnTo>
                  <a:pt x="291719" y="236346"/>
                </a:lnTo>
                <a:lnTo>
                  <a:pt x="317119" y="236346"/>
                </a:lnTo>
                <a:lnTo>
                  <a:pt x="317119" y="235965"/>
                </a:lnTo>
                <a:lnTo>
                  <a:pt x="303657" y="191388"/>
                </a:lnTo>
                <a:lnTo>
                  <a:pt x="279526" y="159003"/>
                </a:lnTo>
                <a:lnTo>
                  <a:pt x="236347" y="121665"/>
                </a:lnTo>
                <a:lnTo>
                  <a:pt x="193675" y="93344"/>
                </a:lnTo>
                <a:lnTo>
                  <a:pt x="145414" y="66166"/>
                </a:lnTo>
                <a:lnTo>
                  <a:pt x="93218" y="39369"/>
                </a:lnTo>
                <a:lnTo>
                  <a:pt x="66039" y="26161"/>
                </a:lnTo>
                <a:lnTo>
                  <a:pt x="10922" y="0"/>
                </a:lnTo>
                <a:close/>
              </a:path>
            </a:pathLst>
          </a:custGeom>
          <a:solidFill>
            <a:srgbClr val="FF0000"/>
          </a:solidFill>
          <a:ln>
            <a:noFill/>
          </a:ln>
        </p:spPr>
      </p:sp>
      <p:sp>
        <p:nvSpPr>
          <p:cNvPr id="21" name="Google Shape;181;p23">
            <a:extLst>
              <a:ext uri="{FF2B5EF4-FFF2-40B4-BE49-F238E27FC236}">
                <a16:creationId xmlns:a16="http://schemas.microsoft.com/office/drawing/2014/main" id="{9D8F855E-54C6-85D5-0008-AC8F8AAC94D6}"/>
              </a:ext>
            </a:extLst>
          </p:cNvPr>
          <p:cNvSpPr/>
          <p:nvPr/>
        </p:nvSpPr>
        <p:spPr>
          <a:xfrm>
            <a:off x="2448299" y="2578538"/>
            <a:ext cx="1110300" cy="717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p23">
            <a:extLst>
              <a:ext uri="{FF2B5EF4-FFF2-40B4-BE49-F238E27FC236}">
                <a16:creationId xmlns:a16="http://schemas.microsoft.com/office/drawing/2014/main" id="{D20F8699-564D-E261-AFD8-006846C466FE}"/>
              </a:ext>
            </a:extLst>
          </p:cNvPr>
          <p:cNvSpPr/>
          <p:nvPr/>
        </p:nvSpPr>
        <p:spPr>
          <a:xfrm>
            <a:off x="2158714" y="3560306"/>
            <a:ext cx="807600" cy="261000"/>
          </a:xfrm>
          <a:prstGeom prst="rect">
            <a:avLst/>
          </a:prstGeom>
          <a:noFill/>
          <a:ln>
            <a:noFill/>
          </a:ln>
        </p:spPr>
        <p:txBody>
          <a:bodyPr spcFirstLastPara="1" wrap="square" lIns="90000" tIns="46800" rIns="90000" bIns="46800" anchor="t" anchorCtr="0">
            <a:noAutofit/>
          </a:bodyPr>
          <a:lstStyle/>
          <a:p>
            <a:pPr marL="0" marR="0" lvl="0" indent="0" algn="l" rtl="0">
              <a:spcBef>
                <a:spcPts val="0"/>
              </a:spcBef>
              <a:spcAft>
                <a:spcPts val="0"/>
              </a:spcAft>
              <a:buNone/>
            </a:pPr>
            <a:r>
              <a:rPr lang="it" sz="1200" b="0" i="0" u="none" strike="noStrike" cap="none">
                <a:solidFill>
                  <a:srgbClr val="FF0000"/>
                </a:solidFill>
                <a:latin typeface="Arial"/>
                <a:ea typeface="Arial"/>
                <a:cs typeface="Arial"/>
                <a:sym typeface="Arial"/>
              </a:rPr>
              <a:t>Leakage</a:t>
            </a: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662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3" name="Google Shape;231;p30">
            <a:extLst>
              <a:ext uri="{FF2B5EF4-FFF2-40B4-BE49-F238E27FC236}">
                <a16:creationId xmlns:a16="http://schemas.microsoft.com/office/drawing/2014/main" id="{05D584CE-73E1-56E9-7439-EDD67AA53AC6}"/>
              </a:ext>
            </a:extLst>
          </p:cNvPr>
          <p:cNvSpPr txBox="1">
            <a:spLocks/>
          </p:cNvSpPr>
          <p:nvPr/>
        </p:nvSpPr>
        <p:spPr>
          <a:xfrm>
            <a:off x="232875" y="1606525"/>
            <a:ext cx="7688700" cy="2261100"/>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317500">
              <a:spcBef>
                <a:spcPts val="0"/>
              </a:spcBef>
              <a:buSzPts val="1400"/>
              <a:buFont typeface="Arial"/>
              <a:buChar char="○"/>
            </a:pPr>
            <a:r>
              <a:rPr lang="en-US" b="1" dirty="0"/>
              <a:t>Attack phases</a:t>
            </a:r>
          </a:p>
          <a:p>
            <a:pPr marL="171450" indent="-317500">
              <a:spcBef>
                <a:spcPts val="0"/>
              </a:spcBef>
              <a:buSzPts val="1400"/>
              <a:buFont typeface="Arial"/>
              <a:buChar char="○"/>
            </a:pPr>
            <a:endParaRPr lang="en-US" b="1" dirty="0"/>
          </a:p>
          <a:p>
            <a:pPr marL="914400" lvl="1" indent="-317500">
              <a:spcBef>
                <a:spcPts val="0"/>
              </a:spcBef>
              <a:buSzPts val="1400"/>
              <a:buFont typeface="Arial"/>
              <a:buChar char="○"/>
            </a:pPr>
            <a:r>
              <a:rPr lang="en-US" b="1" dirty="0"/>
              <a:t>Interaction phase</a:t>
            </a:r>
            <a:r>
              <a:rPr lang="en-US" dirty="0"/>
              <a:t>: interact with the hardware system under attack and obtain the physical characteristics of the device</a:t>
            </a:r>
          </a:p>
          <a:p>
            <a:pPr marL="914400" lvl="1" indent="-317500">
              <a:spcBef>
                <a:spcPts val="0"/>
              </a:spcBef>
              <a:buSzPts val="1400"/>
              <a:buFont typeface="Arial"/>
              <a:buChar char="○"/>
            </a:pPr>
            <a:endParaRPr lang="en-US" dirty="0"/>
          </a:p>
          <a:p>
            <a:pPr marL="914400" lvl="1" indent="-317500">
              <a:spcBef>
                <a:spcPts val="0"/>
              </a:spcBef>
              <a:buSzPts val="1400"/>
              <a:buFont typeface="Arial"/>
              <a:buChar char="○"/>
            </a:pPr>
            <a:r>
              <a:rPr lang="en-US" b="1" dirty="0"/>
              <a:t>Analysis phase:</a:t>
            </a:r>
            <a:r>
              <a:rPr lang="en-US" dirty="0"/>
              <a:t> analyze the gathered information to recover the key</a:t>
            </a:r>
          </a:p>
          <a:p>
            <a:pPr>
              <a:spcBef>
                <a:spcPts val="1600"/>
              </a:spcBef>
              <a:spcAft>
                <a:spcPts val="1600"/>
              </a:spcAft>
            </a:pPr>
            <a:endParaRPr lang="en-US" dirty="0"/>
          </a:p>
        </p:txBody>
      </p:sp>
    </p:spTree>
    <p:extLst>
      <p:ext uri="{BB962C8B-B14F-4D97-AF65-F5344CB8AC3E}">
        <p14:creationId xmlns:p14="http://schemas.microsoft.com/office/powerpoint/2010/main" val="274718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Power Analysis</a:t>
            </a:r>
          </a:p>
        </p:txBody>
      </p:sp>
      <p:pic>
        <p:nvPicPr>
          <p:cNvPr id="6" name="Google Shape;273;p36">
            <a:extLst>
              <a:ext uri="{FF2B5EF4-FFF2-40B4-BE49-F238E27FC236}">
                <a16:creationId xmlns:a16="http://schemas.microsoft.com/office/drawing/2014/main" id="{70E900BA-638C-B2F3-8B3C-23D865E4A2F8}"/>
              </a:ext>
            </a:extLst>
          </p:cNvPr>
          <p:cNvPicPr preferRelativeResize="0"/>
          <p:nvPr/>
        </p:nvPicPr>
        <p:blipFill rotWithShape="1">
          <a:blip r:embed="rId2">
            <a:alphaModFix/>
          </a:blip>
          <a:srcRect t="10762"/>
          <a:stretch/>
        </p:blipFill>
        <p:spPr>
          <a:xfrm>
            <a:off x="3820475" y="1035600"/>
            <a:ext cx="4961575" cy="2199325"/>
          </a:xfrm>
          <a:prstGeom prst="rect">
            <a:avLst/>
          </a:prstGeom>
          <a:noFill/>
          <a:ln>
            <a:noFill/>
          </a:ln>
        </p:spPr>
      </p:pic>
      <p:pic>
        <p:nvPicPr>
          <p:cNvPr id="7" name="Google Shape;274;p36">
            <a:extLst>
              <a:ext uri="{FF2B5EF4-FFF2-40B4-BE49-F238E27FC236}">
                <a16:creationId xmlns:a16="http://schemas.microsoft.com/office/drawing/2014/main" id="{284E8C10-0538-8530-E906-8271454F9AD0}"/>
              </a:ext>
            </a:extLst>
          </p:cNvPr>
          <p:cNvPicPr preferRelativeResize="0"/>
          <p:nvPr/>
        </p:nvPicPr>
        <p:blipFill>
          <a:blip r:embed="rId3">
            <a:alphaModFix/>
          </a:blip>
          <a:stretch>
            <a:fillRect/>
          </a:stretch>
        </p:blipFill>
        <p:spPr>
          <a:xfrm>
            <a:off x="305050" y="1288302"/>
            <a:ext cx="3663704" cy="1739100"/>
          </a:xfrm>
          <a:prstGeom prst="rect">
            <a:avLst/>
          </a:prstGeom>
          <a:noFill/>
          <a:ln>
            <a:noFill/>
          </a:ln>
        </p:spPr>
      </p:pic>
      <p:sp>
        <p:nvSpPr>
          <p:cNvPr id="8" name="Google Shape;275;p36">
            <a:extLst>
              <a:ext uri="{FF2B5EF4-FFF2-40B4-BE49-F238E27FC236}">
                <a16:creationId xmlns:a16="http://schemas.microsoft.com/office/drawing/2014/main" id="{7B18C8E0-CFD3-EAFF-8263-9ABD165D08D2}"/>
              </a:ext>
            </a:extLst>
          </p:cNvPr>
          <p:cNvSpPr txBox="1">
            <a:spLocks/>
          </p:cNvSpPr>
          <p:nvPr/>
        </p:nvSpPr>
        <p:spPr>
          <a:xfrm>
            <a:off x="232875" y="3347725"/>
            <a:ext cx="8811300" cy="1739100"/>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a:t>Dynamic power signals are directly related to the functional behavior of the device</a:t>
            </a:r>
          </a:p>
          <a:p>
            <a:pPr marL="457200" indent="-330200">
              <a:spcBef>
                <a:spcPts val="0"/>
              </a:spcBef>
              <a:buSzPts val="1600"/>
              <a:buFont typeface="Wingdings" charset="2"/>
              <a:buChar char="●"/>
            </a:pPr>
            <a:r>
              <a:rPr lang="en-US"/>
              <a:t>Power signals are captured by measuring the change in current levels in the voltage supply transmission lines</a:t>
            </a:r>
          </a:p>
          <a:p>
            <a:pPr marL="457200" indent="-330200">
              <a:spcBef>
                <a:spcPts val="0"/>
              </a:spcBef>
              <a:buSzPts val="1600"/>
              <a:buFont typeface="Wingdings" charset="2"/>
              <a:buChar char="●"/>
            </a:pPr>
            <a:r>
              <a:rPr lang="en-US"/>
              <a:t>An oscilloscope measures the voltage drop across a precision sense resistor connected between the power rail  and Vdd or Gnd pin of the target device.</a:t>
            </a:r>
          </a:p>
        </p:txBody>
      </p:sp>
    </p:spTree>
    <p:extLst>
      <p:ext uri="{BB962C8B-B14F-4D97-AF65-F5344CB8AC3E}">
        <p14:creationId xmlns:p14="http://schemas.microsoft.com/office/powerpoint/2010/main" val="51748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6" name="Google Shape;281;p37">
            <a:extLst>
              <a:ext uri="{FF2B5EF4-FFF2-40B4-BE49-F238E27FC236}">
                <a16:creationId xmlns:a16="http://schemas.microsoft.com/office/drawing/2014/main" id="{124A4CD4-039E-2382-04D8-4446522CA132}"/>
              </a:ext>
            </a:extLst>
          </p:cNvPr>
          <p:cNvSpPr txBox="1">
            <a:spLocks/>
          </p:cNvSpPr>
          <p:nvPr/>
        </p:nvSpPr>
        <p:spPr>
          <a:xfrm>
            <a:off x="232875" y="914400"/>
            <a:ext cx="8673300" cy="2648425"/>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dirty="0"/>
              <a:t>Originally proposed by Paul Kocher, 1996</a:t>
            </a:r>
          </a:p>
          <a:p>
            <a:pPr marL="457200" indent="-330200">
              <a:spcBef>
                <a:spcPts val="0"/>
              </a:spcBef>
              <a:buSzPts val="1600"/>
              <a:buFont typeface="Wingdings" charset="2"/>
              <a:buChar char="●"/>
            </a:pPr>
            <a:endParaRPr lang="en-US" dirty="0"/>
          </a:p>
          <a:p>
            <a:pPr marL="457200" indent="-330200">
              <a:spcBef>
                <a:spcPts val="0"/>
              </a:spcBef>
              <a:buSzPts val="1600"/>
              <a:buFont typeface="Wingdings" charset="2"/>
              <a:buChar char="●"/>
            </a:pPr>
            <a:r>
              <a:rPr lang="en-US" dirty="0"/>
              <a:t>SPA is a technique that aims to observe power measurements obtained while the device under attack is in operation mode. </a:t>
            </a:r>
          </a:p>
          <a:p>
            <a:pPr marL="914400" lvl="1" indent="-317500">
              <a:spcBef>
                <a:spcPts val="0"/>
              </a:spcBef>
              <a:buSzPts val="1400"/>
              <a:buFont typeface="Arial"/>
              <a:buChar char="○"/>
            </a:pPr>
            <a:r>
              <a:rPr lang="en-US" dirty="0"/>
              <a:t>This type of analysis </a:t>
            </a:r>
            <a:r>
              <a:rPr lang="en-US" dirty="0">
                <a:effectLst>
                  <a:outerShdw blurRad="38100" dist="38100" dir="2700000" algn="tl">
                    <a:srgbClr val="000000">
                      <a:alpha val="43137"/>
                    </a:srgbClr>
                  </a:outerShdw>
                </a:effectLst>
              </a:rPr>
              <a:t>does not require any advanced or statistical processing stages</a:t>
            </a:r>
            <a:r>
              <a:rPr lang="en-US" dirty="0"/>
              <a:t>.</a:t>
            </a:r>
          </a:p>
          <a:p>
            <a:pPr marL="914400" lvl="1" indent="-317500">
              <a:spcBef>
                <a:spcPts val="0"/>
              </a:spcBef>
              <a:buSzPts val="1400"/>
              <a:buFont typeface="Arial"/>
              <a:buChar char="○"/>
            </a:pPr>
            <a:endParaRPr lang="en-US" dirty="0"/>
          </a:p>
          <a:p>
            <a:pPr marL="457200" indent="-330200">
              <a:spcBef>
                <a:spcPts val="0"/>
              </a:spcBef>
              <a:buSzPts val="1600"/>
              <a:buFont typeface="Wingdings" charset="2"/>
              <a:buChar char="●"/>
            </a:pPr>
            <a:r>
              <a:rPr lang="en-US" dirty="0"/>
              <a:t>SPA attacks are applied to devices with limited accessibility, </a:t>
            </a:r>
          </a:p>
          <a:p>
            <a:pPr marL="914400" lvl="1" indent="-317500">
              <a:spcBef>
                <a:spcPts val="0"/>
              </a:spcBef>
              <a:buSzPts val="1400"/>
              <a:buFont typeface="Arial"/>
              <a:buChar char="○"/>
            </a:pPr>
            <a:r>
              <a:rPr lang="en-US" dirty="0">
                <a:effectLst>
                  <a:outerShdw blurRad="38100" dist="38100" dir="2700000" algn="tl">
                    <a:srgbClr val="000000">
                      <a:alpha val="43137"/>
                    </a:srgbClr>
                  </a:outerShdw>
                </a:effectLst>
              </a:rPr>
              <a:t>one or few power traces are available</a:t>
            </a:r>
            <a:r>
              <a:rPr lang="en-US" dirty="0"/>
              <a:t>. </a:t>
            </a:r>
          </a:p>
          <a:p>
            <a:pPr marL="914400" lvl="1" indent="-317500">
              <a:spcBef>
                <a:spcPts val="0"/>
              </a:spcBef>
              <a:buSzPts val="1400"/>
              <a:buFont typeface="Arial"/>
              <a:buChar char="○"/>
            </a:pPr>
            <a:r>
              <a:rPr lang="en-US" dirty="0"/>
              <a:t>The attacker attempts to observe critical information or secret keys from that trace. </a:t>
            </a:r>
          </a:p>
          <a:p>
            <a:pPr marL="914400" lvl="1" indent="-317500">
              <a:spcBef>
                <a:spcPts val="0"/>
              </a:spcBef>
              <a:buSzPts val="1400"/>
              <a:buFont typeface="Arial"/>
              <a:buChar char="○"/>
            </a:pPr>
            <a:r>
              <a:rPr lang="en-US" dirty="0"/>
              <a:t>Multiple power traces are averaged to remove noise.</a:t>
            </a:r>
          </a:p>
        </p:txBody>
      </p:sp>
    </p:spTree>
    <p:extLst>
      <p:ext uri="{BB962C8B-B14F-4D97-AF65-F5344CB8AC3E}">
        <p14:creationId xmlns:p14="http://schemas.microsoft.com/office/powerpoint/2010/main" val="292641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6" name="Google Shape;281;p37">
            <a:extLst>
              <a:ext uri="{FF2B5EF4-FFF2-40B4-BE49-F238E27FC236}">
                <a16:creationId xmlns:a16="http://schemas.microsoft.com/office/drawing/2014/main" id="{124A4CD4-039E-2382-04D8-4446522CA132}"/>
              </a:ext>
            </a:extLst>
          </p:cNvPr>
          <p:cNvSpPr txBox="1">
            <a:spLocks/>
          </p:cNvSpPr>
          <p:nvPr/>
        </p:nvSpPr>
        <p:spPr>
          <a:xfrm>
            <a:off x="232875" y="914400"/>
            <a:ext cx="8673300" cy="2648425"/>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dirty="0"/>
              <a:t>Visual inspection of power traces is considered the primary form of SPA attack	</a:t>
            </a:r>
          </a:p>
          <a:p>
            <a:pPr marL="914400" lvl="1" indent="-317500">
              <a:spcBef>
                <a:spcPts val="0"/>
              </a:spcBef>
              <a:buSzPts val="1400"/>
              <a:buFont typeface="Arial"/>
              <a:buChar char="○"/>
            </a:pPr>
            <a:r>
              <a:rPr lang="en-US" dirty="0"/>
              <a:t>A power trace shows a sequence of patterns to identifying key bits, instructions, or functions.</a:t>
            </a:r>
          </a:p>
          <a:p>
            <a:pPr marL="914400" lvl="1" indent="-317500">
              <a:spcBef>
                <a:spcPts val="0"/>
              </a:spcBef>
              <a:buSzPts val="1400"/>
              <a:buFont typeface="Arial"/>
              <a:buChar char="○"/>
            </a:pPr>
            <a:r>
              <a:rPr lang="en-US" dirty="0"/>
              <a:t>Each instruction in a processor could be visually identified in the power trace.</a:t>
            </a:r>
          </a:p>
          <a:p>
            <a:pPr marL="914400" lvl="1" indent="-317500">
              <a:spcBef>
                <a:spcPts val="0"/>
              </a:spcBef>
              <a:buSzPts val="1400"/>
              <a:buFont typeface="Arial"/>
              <a:buChar char="○"/>
            </a:pPr>
            <a:endParaRPr lang="en-US" dirty="0"/>
          </a:p>
          <a:p>
            <a:pPr marL="457200" indent="-330200">
              <a:spcBef>
                <a:spcPts val="0"/>
              </a:spcBef>
              <a:buSzPts val="1600"/>
              <a:buFont typeface="Wingdings" charset="2"/>
              <a:buChar char="●"/>
            </a:pPr>
            <a:r>
              <a:rPr lang="en-US" dirty="0"/>
              <a:t>Also Machine Learning Approaches are being applied</a:t>
            </a:r>
          </a:p>
        </p:txBody>
      </p:sp>
    </p:spTree>
    <p:extLst>
      <p:ext uri="{BB962C8B-B14F-4D97-AF65-F5344CB8AC3E}">
        <p14:creationId xmlns:p14="http://schemas.microsoft.com/office/powerpoint/2010/main" val="91371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idx="1"/>
          </p:nvPr>
        </p:nvSpPr>
        <p:spPr>
          <a:xfrm>
            <a:off x="288521" y="1422400"/>
            <a:ext cx="8667472" cy="4703763"/>
          </a:xfrm>
        </p:spPr>
        <p:txBody>
          <a:bodyPr/>
          <a:lstStyle/>
          <a:p>
            <a:pPr algn="l" fontAlgn="ctr"/>
            <a:r>
              <a:rPr lang="it-IT" dirty="0"/>
              <a:t>Prof. </a:t>
            </a:r>
            <a:r>
              <a:rPr lang="it-IT" b="0" i="0" dirty="0">
                <a:solidFill>
                  <a:srgbClr val="202124"/>
                </a:solidFill>
                <a:effectLst/>
                <a:latin typeface="Google Sans"/>
              </a:rPr>
              <a:t>Mark </a:t>
            </a:r>
            <a:r>
              <a:rPr lang="it-IT" b="0" i="0" dirty="0" err="1">
                <a:solidFill>
                  <a:srgbClr val="202124"/>
                </a:solidFill>
                <a:effectLst/>
                <a:latin typeface="Google Sans"/>
              </a:rPr>
              <a:t>Tehranipoor</a:t>
            </a:r>
            <a:endParaRPr lang="it-IT" dirty="0">
              <a:solidFill>
                <a:srgbClr val="202124"/>
              </a:solidFill>
              <a:latin typeface="Google Sans"/>
            </a:endParaRPr>
          </a:p>
          <a:p>
            <a:pPr algn="l" fontAlgn="ctr"/>
            <a:r>
              <a:rPr lang="it-IT" b="0" i="0" dirty="0">
                <a:solidFill>
                  <a:srgbClr val="202124"/>
                </a:solidFill>
                <a:effectLst/>
                <a:latin typeface="Google Sans"/>
              </a:rPr>
              <a:t>	University of Florida (US)</a:t>
            </a:r>
          </a:p>
          <a:p>
            <a:pPr algn="l" fontAlgn="ctr"/>
            <a:endParaRPr lang="it-IT" b="0" i="0" dirty="0">
              <a:solidFill>
                <a:srgbClr val="202124"/>
              </a:solidFill>
              <a:effectLst/>
              <a:latin typeface="Google Sans"/>
            </a:endParaRPr>
          </a:p>
          <a:p>
            <a:pPr algn="l" fontAlgn="ctr"/>
            <a:r>
              <a:rPr lang="it-IT" dirty="0">
                <a:solidFill>
                  <a:srgbClr val="202124"/>
                </a:solidFill>
                <a:latin typeface="Google Sans"/>
              </a:rPr>
              <a:t>Prof. Marco Ottavi* and Marco Spaziani Brunella</a:t>
            </a:r>
          </a:p>
          <a:p>
            <a:pPr algn="l" fontAlgn="ctr"/>
            <a:r>
              <a:rPr lang="it-IT" dirty="0">
                <a:solidFill>
                  <a:srgbClr val="202124"/>
                </a:solidFill>
                <a:latin typeface="Google Sans"/>
              </a:rPr>
              <a:t>	University of Rome Tor Vergata (IT)</a:t>
            </a:r>
          </a:p>
          <a:p>
            <a:pPr algn="l" fontAlgn="ctr"/>
            <a:r>
              <a:rPr lang="it-IT" dirty="0">
                <a:solidFill>
                  <a:srgbClr val="202124"/>
                </a:solidFill>
                <a:latin typeface="Google Sans"/>
              </a:rPr>
              <a:t>       *</a:t>
            </a:r>
            <a:r>
              <a:rPr lang="it-IT" dirty="0" err="1">
                <a:solidFill>
                  <a:srgbClr val="202124"/>
                </a:solidFill>
                <a:latin typeface="Google Sans"/>
              </a:rPr>
              <a:t>also</a:t>
            </a:r>
            <a:r>
              <a:rPr lang="it-IT" dirty="0">
                <a:solidFill>
                  <a:srgbClr val="202124"/>
                </a:solidFill>
                <a:latin typeface="Google Sans"/>
              </a:rPr>
              <a:t> with University of Twente (NL)</a:t>
            </a:r>
            <a:endParaRPr lang="it-IT" dirty="0"/>
          </a:p>
        </p:txBody>
      </p:sp>
    </p:spTree>
    <p:extLst>
      <p:ext uri="{BB962C8B-B14F-4D97-AF65-F5344CB8AC3E}">
        <p14:creationId xmlns:p14="http://schemas.microsoft.com/office/powerpoint/2010/main" val="1723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3" name="Content Placeholder 2"/>
          <p:cNvSpPr>
            <a:spLocks noGrp="1"/>
          </p:cNvSpPr>
          <p:nvPr>
            <p:ph idx="1"/>
          </p:nvPr>
        </p:nvSpPr>
        <p:spPr/>
        <p:txBody>
          <a:bodyPr>
            <a:normAutofit lnSpcReduction="10000"/>
          </a:bodyPr>
          <a:lstStyle/>
          <a:p>
            <a:r>
              <a:rPr lang="it-IT" dirty="0"/>
              <a:t>Basics of RSA:</a:t>
            </a:r>
          </a:p>
          <a:p>
            <a:pPr marL="342900" indent="-342900">
              <a:buFont typeface="Arial" panose="020B0604020202020204" pitchFamily="34" charset="0"/>
              <a:buChar char="•"/>
            </a:pPr>
            <a:r>
              <a:rPr lang="it-IT" i="1" dirty="0"/>
              <a:t>m </a:t>
            </a:r>
            <a:r>
              <a:rPr lang="it-IT" dirty="0" err="1"/>
              <a:t>is</a:t>
            </a:r>
            <a:r>
              <a:rPr lang="it-IT" dirty="0"/>
              <a:t> the </a:t>
            </a:r>
            <a:r>
              <a:rPr lang="it-IT" dirty="0" err="1"/>
              <a:t>plaintext</a:t>
            </a:r>
            <a:r>
              <a:rPr lang="it-IT" dirty="0"/>
              <a:t> and </a:t>
            </a:r>
            <a:r>
              <a:rPr lang="it-IT" i="1" dirty="0"/>
              <a:t>c </a:t>
            </a:r>
            <a:r>
              <a:rPr lang="it-IT" dirty="0" err="1"/>
              <a:t>is</a:t>
            </a:r>
            <a:r>
              <a:rPr lang="it-IT" dirty="0"/>
              <a:t> the </a:t>
            </a:r>
            <a:r>
              <a:rPr lang="it-IT" dirty="0" err="1"/>
              <a:t>cyphertext</a:t>
            </a:r>
            <a:endParaRPr lang="it-IT" i="1" dirty="0"/>
          </a:p>
          <a:p>
            <a:pPr marL="342900" indent="-342900">
              <a:buFont typeface="Arial" panose="020B0604020202020204" pitchFamily="34" charset="0"/>
              <a:buChar char="•"/>
            </a:pPr>
            <a:r>
              <a:rPr lang="it-IT" i="1" dirty="0"/>
              <a:t>n = p * q </a:t>
            </a:r>
            <a:r>
              <a:rPr lang="it-IT" dirty="0">
                <a:effectLst>
                  <a:outerShdw blurRad="38100" dist="38100" dir="2700000" algn="tl">
                    <a:srgbClr val="000000">
                      <a:alpha val="43137"/>
                    </a:srgbClr>
                  </a:outerShdw>
                </a:effectLst>
              </a:rPr>
              <a:t>public </a:t>
            </a:r>
            <a:r>
              <a:rPr lang="it-IT" dirty="0" err="1">
                <a:effectLst>
                  <a:outerShdw blurRad="38100" dist="38100" dir="2700000" algn="tl">
                    <a:srgbClr val="000000">
                      <a:alpha val="43137"/>
                    </a:srgbClr>
                  </a:outerShdw>
                </a:effectLst>
              </a:rPr>
              <a:t>modulus</a:t>
            </a:r>
            <a:r>
              <a:rPr lang="it-IT" dirty="0"/>
              <a:t>, with </a:t>
            </a:r>
            <a:r>
              <a:rPr lang="it-IT" i="1" dirty="0"/>
              <a:t>p </a:t>
            </a:r>
            <a:r>
              <a:rPr lang="it-IT" dirty="0"/>
              <a:t>and </a:t>
            </a:r>
            <a:r>
              <a:rPr lang="it-IT" i="1" dirty="0"/>
              <a:t>q </a:t>
            </a:r>
            <a:r>
              <a:rPr lang="it-IT" dirty="0" err="1"/>
              <a:t>two</a:t>
            </a:r>
            <a:r>
              <a:rPr lang="it-IT" dirty="0"/>
              <a:t> large prime </a:t>
            </a:r>
            <a:r>
              <a:rPr lang="it-IT" dirty="0" err="1"/>
              <a:t>numbers</a:t>
            </a:r>
            <a:r>
              <a:rPr lang="it-IT" dirty="0"/>
              <a:t> (0 &lt;= </a:t>
            </a:r>
            <a:r>
              <a:rPr lang="it-IT" i="1" dirty="0"/>
              <a:t>m</a:t>
            </a:r>
            <a:r>
              <a:rPr lang="it-IT" dirty="0"/>
              <a:t> &lt;= </a:t>
            </a:r>
            <a:r>
              <a:rPr lang="it-IT" i="1" dirty="0"/>
              <a:t>n</a:t>
            </a:r>
            <a:r>
              <a:rPr lang="it-IT" dirty="0"/>
              <a:t>)</a:t>
            </a:r>
          </a:p>
          <a:p>
            <a:pPr marL="342900" indent="-342900">
              <a:buFont typeface="Arial" panose="020B0604020202020204" pitchFamily="34" charset="0"/>
              <a:buChar char="•"/>
            </a:pPr>
            <a:r>
              <a:rPr lang="it-IT" i="1" dirty="0"/>
              <a:t>e </a:t>
            </a:r>
            <a:r>
              <a:rPr lang="it-IT" dirty="0">
                <a:effectLst>
                  <a:outerShdw blurRad="38100" dist="38100" dir="2700000" algn="tl">
                    <a:srgbClr val="000000">
                      <a:alpha val="43137"/>
                    </a:srgbClr>
                  </a:outerShdw>
                </a:effectLst>
              </a:rPr>
              <a:t>public </a:t>
            </a:r>
            <a:r>
              <a:rPr lang="it-IT" dirty="0" err="1">
                <a:effectLst>
                  <a:outerShdw blurRad="38100" dist="38100" dir="2700000" algn="tl">
                    <a:srgbClr val="000000">
                      <a:alpha val="43137"/>
                    </a:srgbClr>
                  </a:outerShdw>
                </a:effectLst>
              </a:rPr>
              <a:t>exponent</a:t>
            </a:r>
            <a:r>
              <a:rPr lang="it-IT" dirty="0">
                <a:effectLst>
                  <a:outerShdw blurRad="38100" dist="38100" dir="2700000" algn="tl">
                    <a:srgbClr val="000000">
                      <a:alpha val="43137"/>
                    </a:srgbClr>
                  </a:outerShdw>
                </a:effectLst>
              </a:rPr>
              <a:t> </a:t>
            </a:r>
            <a:r>
              <a:rPr lang="it-IT" dirty="0"/>
              <a:t>(</a:t>
            </a:r>
            <a:r>
              <a:rPr lang="it-IT" dirty="0" err="1"/>
              <a:t>calculated</a:t>
            </a:r>
            <a:r>
              <a:rPr lang="it-IT" dirty="0"/>
              <a:t> </a:t>
            </a:r>
            <a:r>
              <a:rPr lang="it-IT" dirty="0" err="1"/>
              <a:t>based</a:t>
            </a:r>
            <a:r>
              <a:rPr lang="it-IT" dirty="0"/>
              <a:t> on </a:t>
            </a:r>
            <a:r>
              <a:rPr lang="it-IT" i="1" dirty="0"/>
              <a:t>p </a:t>
            </a:r>
            <a:r>
              <a:rPr lang="it-IT" dirty="0"/>
              <a:t>and </a:t>
            </a:r>
            <a:r>
              <a:rPr lang="it-IT" i="1" dirty="0"/>
              <a:t>q</a:t>
            </a:r>
            <a:r>
              <a:rPr lang="it-IT" dirty="0"/>
              <a:t>)</a:t>
            </a:r>
            <a:endParaRPr lang="it-IT"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it-IT" i="1" dirty="0"/>
              <a:t>d </a:t>
            </a:r>
            <a:r>
              <a:rPr lang="it-IT" dirty="0">
                <a:effectLst>
                  <a:outerShdw blurRad="38100" dist="38100" dir="2700000" algn="tl">
                    <a:srgbClr val="000000">
                      <a:alpha val="43137"/>
                    </a:srgbClr>
                  </a:outerShdw>
                </a:effectLst>
              </a:rPr>
              <a:t>private </a:t>
            </a:r>
            <a:r>
              <a:rPr lang="it-IT" dirty="0" err="1">
                <a:effectLst>
                  <a:outerShdw blurRad="38100" dist="38100" dir="2700000" algn="tl">
                    <a:srgbClr val="000000">
                      <a:alpha val="43137"/>
                    </a:srgbClr>
                  </a:outerShdw>
                </a:effectLst>
              </a:rPr>
              <a:t>exponent</a:t>
            </a:r>
            <a:r>
              <a:rPr lang="it-IT" dirty="0">
                <a:effectLst>
                  <a:outerShdw blurRad="38100" dist="38100" dir="2700000" algn="tl">
                    <a:srgbClr val="000000">
                      <a:alpha val="43137"/>
                    </a:srgbClr>
                  </a:outerShdw>
                </a:effectLst>
              </a:rPr>
              <a:t> </a:t>
            </a:r>
            <a:r>
              <a:rPr lang="it-IT" dirty="0"/>
              <a:t>(</a:t>
            </a:r>
            <a:r>
              <a:rPr lang="it-IT" dirty="0" err="1"/>
              <a:t>calculated</a:t>
            </a:r>
            <a:r>
              <a:rPr lang="it-IT" dirty="0"/>
              <a:t> </a:t>
            </a:r>
            <a:r>
              <a:rPr lang="it-IT" dirty="0" err="1"/>
              <a:t>based</a:t>
            </a:r>
            <a:r>
              <a:rPr lang="it-IT" dirty="0"/>
              <a:t> on </a:t>
            </a:r>
            <a:r>
              <a:rPr lang="it-IT" i="1" dirty="0"/>
              <a:t>p </a:t>
            </a:r>
            <a:r>
              <a:rPr lang="it-IT" dirty="0"/>
              <a:t>and </a:t>
            </a:r>
            <a:r>
              <a:rPr lang="it-IT" i="1" dirty="0"/>
              <a:t>q</a:t>
            </a:r>
            <a:r>
              <a:rPr lang="it-IT" dirty="0"/>
              <a:t>)</a:t>
            </a:r>
            <a:endParaRPr lang="it-IT"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it-IT" i="1" dirty="0"/>
              <a:t>e, d </a:t>
            </a:r>
            <a:r>
              <a:rPr lang="it-IT" dirty="0"/>
              <a:t>and n are </a:t>
            </a:r>
            <a:r>
              <a:rPr lang="it-IT" dirty="0" err="1"/>
              <a:t>such</a:t>
            </a:r>
            <a:r>
              <a:rPr lang="it-IT" dirty="0"/>
              <a:t> </a:t>
            </a:r>
            <a:r>
              <a:rPr lang="it-IT" dirty="0" err="1"/>
              <a:t>that</a:t>
            </a:r>
            <a:r>
              <a:rPr lang="it-IT" dirty="0"/>
              <a:t> </a:t>
            </a:r>
          </a:p>
          <a:p>
            <a:pPr marL="1085850" lvl="1" indent="-342900">
              <a:buFont typeface="Arial" panose="020B0604020202020204" pitchFamily="34" charset="0"/>
              <a:buChar char="•"/>
            </a:pPr>
            <a:r>
              <a:rPr lang="it-IT" dirty="0"/>
              <a:t>(</a:t>
            </a:r>
            <a:r>
              <a:rPr lang="it-IT" i="1" dirty="0"/>
              <a:t>m</a:t>
            </a:r>
            <a:r>
              <a:rPr lang="it-IT" i="1" baseline="30000" dirty="0"/>
              <a:t>e</a:t>
            </a:r>
            <a:r>
              <a:rPr lang="it-IT" dirty="0"/>
              <a:t>)</a:t>
            </a:r>
            <a:r>
              <a:rPr lang="it-IT" i="1" baseline="30000" dirty="0"/>
              <a:t>d</a:t>
            </a:r>
            <a:r>
              <a:rPr lang="it-IT" dirty="0"/>
              <a:t> = </a:t>
            </a:r>
            <a:r>
              <a:rPr lang="it-IT" i="1" dirty="0"/>
              <a:t>m</a:t>
            </a:r>
            <a:r>
              <a:rPr lang="it-IT" dirty="0"/>
              <a:t> mod </a:t>
            </a:r>
            <a:r>
              <a:rPr lang="it-IT" i="1" dirty="0"/>
              <a:t>n</a:t>
            </a:r>
          </a:p>
          <a:p>
            <a:pPr marL="1085850" lvl="1" indent="-342900">
              <a:buFont typeface="Arial" panose="020B0604020202020204" pitchFamily="34" charset="0"/>
              <a:buChar char="•"/>
            </a:pPr>
            <a:r>
              <a:rPr lang="it-IT" dirty="0"/>
              <a:t>(</a:t>
            </a:r>
            <a:r>
              <a:rPr lang="it-IT" i="1" dirty="0"/>
              <a:t>m</a:t>
            </a:r>
            <a:r>
              <a:rPr lang="it-IT" i="1" baseline="30000" dirty="0"/>
              <a:t>d</a:t>
            </a:r>
            <a:r>
              <a:rPr lang="it-IT" dirty="0"/>
              <a:t>)</a:t>
            </a:r>
            <a:r>
              <a:rPr lang="it-IT" i="1" baseline="30000" dirty="0"/>
              <a:t>e</a:t>
            </a:r>
            <a:r>
              <a:rPr lang="it-IT" dirty="0"/>
              <a:t> = </a:t>
            </a:r>
            <a:r>
              <a:rPr lang="it-IT" i="1" dirty="0"/>
              <a:t>m</a:t>
            </a:r>
            <a:r>
              <a:rPr lang="it-IT" dirty="0"/>
              <a:t> mod </a:t>
            </a:r>
            <a:r>
              <a:rPr lang="it-IT" i="1" dirty="0"/>
              <a:t>n</a:t>
            </a:r>
          </a:p>
          <a:p>
            <a:pPr marL="342900" indent="-342900">
              <a:buFont typeface="Arial" panose="020B0604020202020204" pitchFamily="34" charset="0"/>
              <a:buChar char="•"/>
            </a:pPr>
            <a:r>
              <a:rPr lang="it-IT" dirty="0"/>
              <a:t>The </a:t>
            </a:r>
            <a:r>
              <a:rPr lang="it-IT" b="1" dirty="0"/>
              <a:t>public key </a:t>
            </a:r>
            <a:r>
              <a:rPr lang="it-IT" dirty="0" err="1"/>
              <a:t>is</a:t>
            </a:r>
            <a:r>
              <a:rPr lang="it-IT" dirty="0"/>
              <a:t> (</a:t>
            </a:r>
            <a:r>
              <a:rPr lang="it-IT" i="1" dirty="0"/>
              <a:t>n, e</a:t>
            </a:r>
            <a:r>
              <a:rPr lang="it-IT" dirty="0"/>
              <a:t>)</a:t>
            </a:r>
          </a:p>
          <a:p>
            <a:pPr marL="342900" indent="-342900">
              <a:buFont typeface="Arial" panose="020B0604020202020204" pitchFamily="34" charset="0"/>
              <a:buChar char="•"/>
            </a:pPr>
            <a:r>
              <a:rPr lang="it-IT" dirty="0"/>
              <a:t>The </a:t>
            </a:r>
            <a:r>
              <a:rPr lang="it-IT" b="1" dirty="0"/>
              <a:t>private key </a:t>
            </a:r>
            <a:r>
              <a:rPr lang="it-IT" dirty="0" err="1"/>
              <a:t>is</a:t>
            </a:r>
            <a:r>
              <a:rPr lang="it-IT" dirty="0"/>
              <a:t> (</a:t>
            </a:r>
            <a:r>
              <a:rPr lang="it-IT" i="1" dirty="0"/>
              <a:t>n, d</a:t>
            </a:r>
            <a:r>
              <a:rPr lang="it-IT" dirty="0"/>
              <a:t>)</a:t>
            </a:r>
          </a:p>
        </p:txBody>
      </p:sp>
      <p:sp>
        <p:nvSpPr>
          <p:cNvPr id="4" name="Content Placeholder 2">
            <a:extLst>
              <a:ext uri="{FF2B5EF4-FFF2-40B4-BE49-F238E27FC236}">
                <a16:creationId xmlns:a16="http://schemas.microsoft.com/office/drawing/2014/main" id="{76774604-E99F-1C71-D5F8-04527D9E6520}"/>
              </a:ext>
            </a:extLst>
          </p:cNvPr>
          <p:cNvSpPr txBox="1">
            <a:spLocks/>
          </p:cNvSpPr>
          <p:nvPr/>
        </p:nvSpPr>
        <p:spPr>
          <a:xfrm>
            <a:off x="288521" y="769818"/>
            <a:ext cx="8667472" cy="5174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it-IT" b="1" dirty="0" err="1"/>
              <a:t>Attacking</a:t>
            </a:r>
            <a:r>
              <a:rPr lang="it-IT" b="1" dirty="0"/>
              <a:t> RSA</a:t>
            </a:r>
          </a:p>
        </p:txBody>
      </p:sp>
    </p:spTree>
    <p:extLst>
      <p:ext uri="{BB962C8B-B14F-4D97-AF65-F5344CB8AC3E}">
        <p14:creationId xmlns:p14="http://schemas.microsoft.com/office/powerpoint/2010/main" val="98214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3" name="Content Placeholder 2"/>
          <p:cNvSpPr>
            <a:spLocks noGrp="1"/>
          </p:cNvSpPr>
          <p:nvPr>
            <p:ph idx="1"/>
          </p:nvPr>
        </p:nvSpPr>
        <p:spPr/>
        <p:txBody>
          <a:bodyPr/>
          <a:lstStyle/>
          <a:p>
            <a:r>
              <a:rPr lang="it-IT" dirty="0"/>
              <a:t>Basics of RSA:</a:t>
            </a:r>
          </a:p>
          <a:p>
            <a:pPr marL="342900" indent="-342900">
              <a:buFont typeface="Arial" panose="020B0604020202020204" pitchFamily="34" charset="0"/>
              <a:buChar char="•"/>
            </a:pPr>
            <a:r>
              <a:rPr lang="it-IT" dirty="0" err="1"/>
              <a:t>when</a:t>
            </a:r>
            <a:r>
              <a:rPr lang="it-IT" dirty="0"/>
              <a:t> </a:t>
            </a:r>
            <a:r>
              <a:rPr lang="it-IT" dirty="0" err="1"/>
              <a:t>encrypting</a:t>
            </a:r>
            <a:r>
              <a:rPr lang="it-IT" dirty="0"/>
              <a:t> </a:t>
            </a:r>
            <a:r>
              <a:rPr lang="it-IT" i="1" dirty="0">
                <a:effectLst>
                  <a:outerShdw blurRad="38100" dist="38100" dir="2700000" algn="tl">
                    <a:srgbClr val="000000">
                      <a:alpha val="43137"/>
                    </a:srgbClr>
                  </a:outerShdw>
                </a:effectLst>
              </a:rPr>
              <a:t>c</a:t>
            </a:r>
            <a:r>
              <a:rPr lang="it-IT" dirty="0">
                <a:effectLst>
                  <a:outerShdw blurRad="38100" dist="38100" dir="2700000" algn="tl">
                    <a:srgbClr val="000000">
                      <a:alpha val="43137"/>
                    </a:srgbClr>
                  </a:outerShdw>
                </a:effectLst>
              </a:rPr>
              <a:t> = </a:t>
            </a:r>
            <a:r>
              <a:rPr lang="it-IT" i="1" dirty="0">
                <a:effectLst>
                  <a:outerShdw blurRad="38100" dist="38100" dir="2700000" algn="tl">
                    <a:srgbClr val="000000">
                      <a:alpha val="43137"/>
                    </a:srgbClr>
                  </a:outerShdw>
                </a:effectLst>
              </a:rPr>
              <a:t>m</a:t>
            </a:r>
            <a:r>
              <a:rPr lang="it-IT" i="1" baseline="30000" dirty="0">
                <a:effectLst>
                  <a:outerShdw blurRad="38100" dist="38100" dir="2700000" algn="tl">
                    <a:srgbClr val="000000">
                      <a:alpha val="43137"/>
                    </a:srgbClr>
                  </a:outerShdw>
                </a:effectLst>
              </a:rPr>
              <a:t>e</a:t>
            </a:r>
            <a:r>
              <a:rPr lang="it-IT" dirty="0">
                <a:effectLst>
                  <a:outerShdw blurRad="38100" dist="38100" dir="2700000" algn="tl">
                    <a:srgbClr val="000000">
                      <a:alpha val="43137"/>
                    </a:srgbClr>
                  </a:outerShdw>
                </a:effectLst>
              </a:rPr>
              <a:t> mod </a:t>
            </a:r>
            <a:r>
              <a:rPr lang="it-IT" i="1" dirty="0">
                <a:effectLst>
                  <a:outerShdw blurRad="38100" dist="38100" dir="2700000" algn="tl">
                    <a:srgbClr val="000000">
                      <a:alpha val="43137"/>
                    </a:srgbClr>
                  </a:outerShdw>
                </a:effectLst>
              </a:rPr>
              <a:t>n</a:t>
            </a:r>
          </a:p>
          <a:p>
            <a:pPr marL="342900" indent="-342900">
              <a:buFont typeface="Arial" panose="020B0604020202020204" pitchFamily="34" charset="0"/>
              <a:buChar char="•"/>
            </a:pPr>
            <a:endParaRPr lang="it-IT" i="1" dirty="0"/>
          </a:p>
          <a:p>
            <a:r>
              <a:rPr lang="it-IT" dirty="0" err="1"/>
              <a:t>Such</a:t>
            </a:r>
            <a:r>
              <a:rPr lang="it-IT" dirty="0"/>
              <a:t> </a:t>
            </a:r>
            <a:r>
              <a:rPr lang="it-IT" dirty="0" err="1"/>
              <a:t>encryption</a:t>
            </a:r>
            <a:r>
              <a:rPr lang="it-IT" dirty="0"/>
              <a:t> can be </a:t>
            </a:r>
            <a:r>
              <a:rPr lang="it-IT" dirty="0" err="1"/>
              <a:t>inverted</a:t>
            </a:r>
            <a:r>
              <a:rPr lang="it-IT" dirty="0"/>
              <a:t> (</a:t>
            </a:r>
            <a:r>
              <a:rPr lang="it-IT" dirty="0" err="1"/>
              <a:t>decrypted</a:t>
            </a:r>
            <a:r>
              <a:rPr lang="it-IT" dirty="0"/>
              <a:t>) </a:t>
            </a:r>
            <a:r>
              <a:rPr lang="it-IT" dirty="0" err="1"/>
              <a:t>only</a:t>
            </a:r>
            <a:r>
              <a:rPr lang="it-IT" dirty="0"/>
              <a:t> </a:t>
            </a:r>
            <a:r>
              <a:rPr lang="it-IT" dirty="0" err="1"/>
              <a:t>knowing</a:t>
            </a:r>
            <a:r>
              <a:rPr lang="it-IT" dirty="0"/>
              <a:t> the </a:t>
            </a:r>
            <a:r>
              <a:rPr lang="it-IT" i="1" dirty="0"/>
              <a:t>d </a:t>
            </a:r>
            <a:r>
              <a:rPr lang="it-IT" dirty="0" err="1"/>
              <a:t>associated</a:t>
            </a:r>
            <a:r>
              <a:rPr lang="it-IT" dirty="0"/>
              <a:t> with </a:t>
            </a:r>
            <a:r>
              <a:rPr lang="it-IT" i="1" dirty="0"/>
              <a:t>e</a:t>
            </a:r>
          </a:p>
          <a:p>
            <a:pPr marL="342900" indent="-342900">
              <a:buFont typeface="Arial" panose="020B0604020202020204" pitchFamily="34" charset="0"/>
              <a:buChar char="•"/>
            </a:pPr>
            <a:r>
              <a:rPr lang="it-IT" dirty="0" err="1"/>
              <a:t>when</a:t>
            </a:r>
            <a:r>
              <a:rPr lang="it-IT" dirty="0"/>
              <a:t> </a:t>
            </a:r>
            <a:r>
              <a:rPr lang="it-IT" dirty="0" err="1"/>
              <a:t>decrypting</a:t>
            </a:r>
            <a:r>
              <a:rPr lang="it-IT" dirty="0"/>
              <a:t> </a:t>
            </a:r>
            <a:r>
              <a:rPr lang="it-IT" i="1" dirty="0">
                <a:effectLst>
                  <a:outerShdw blurRad="38100" dist="38100" dir="2700000" algn="tl">
                    <a:srgbClr val="000000">
                      <a:alpha val="43137"/>
                    </a:srgbClr>
                  </a:outerShdw>
                </a:effectLst>
              </a:rPr>
              <a:t>m </a:t>
            </a:r>
            <a:r>
              <a:rPr lang="it-IT" dirty="0">
                <a:effectLst>
                  <a:outerShdw blurRad="38100" dist="38100" dir="2700000" algn="tl">
                    <a:srgbClr val="000000">
                      <a:alpha val="43137"/>
                    </a:srgbClr>
                  </a:outerShdw>
                </a:effectLst>
              </a:rPr>
              <a:t>= </a:t>
            </a:r>
            <a:r>
              <a:rPr lang="it-IT" i="1" dirty="0">
                <a:effectLst>
                  <a:outerShdw blurRad="38100" dist="38100" dir="2700000" algn="tl">
                    <a:srgbClr val="000000">
                      <a:alpha val="43137"/>
                    </a:srgbClr>
                  </a:outerShdw>
                </a:effectLst>
              </a:rPr>
              <a:t>c</a:t>
            </a:r>
            <a:r>
              <a:rPr lang="it-IT" i="1" baseline="30000" dirty="0">
                <a:effectLst>
                  <a:outerShdw blurRad="38100" dist="38100" dir="2700000" algn="tl">
                    <a:srgbClr val="000000">
                      <a:alpha val="43137"/>
                    </a:srgbClr>
                  </a:outerShdw>
                </a:effectLst>
              </a:rPr>
              <a:t>d</a:t>
            </a:r>
            <a:r>
              <a:rPr lang="it-IT" dirty="0">
                <a:effectLst>
                  <a:outerShdw blurRad="38100" dist="38100" dir="2700000" algn="tl">
                    <a:srgbClr val="000000">
                      <a:alpha val="43137"/>
                    </a:srgbClr>
                  </a:outerShdw>
                </a:effectLst>
              </a:rPr>
              <a:t> mod </a:t>
            </a:r>
            <a:r>
              <a:rPr lang="it-IT" i="1" dirty="0">
                <a:effectLst>
                  <a:outerShdw blurRad="38100" dist="38100" dir="2700000" algn="tl">
                    <a:srgbClr val="000000">
                      <a:alpha val="43137"/>
                    </a:srgbClr>
                  </a:outerShdw>
                </a:effectLst>
              </a:rPr>
              <a:t>n</a:t>
            </a:r>
          </a:p>
        </p:txBody>
      </p:sp>
      <p:sp>
        <p:nvSpPr>
          <p:cNvPr id="4" name="Content Placeholder 2">
            <a:extLst>
              <a:ext uri="{FF2B5EF4-FFF2-40B4-BE49-F238E27FC236}">
                <a16:creationId xmlns:a16="http://schemas.microsoft.com/office/drawing/2014/main" id="{DC42C41A-3E83-4DEF-1755-464AD0D16F13}"/>
              </a:ext>
            </a:extLst>
          </p:cNvPr>
          <p:cNvSpPr txBox="1">
            <a:spLocks/>
          </p:cNvSpPr>
          <p:nvPr/>
        </p:nvSpPr>
        <p:spPr>
          <a:xfrm>
            <a:off x="288521" y="769818"/>
            <a:ext cx="8667472" cy="5174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it-IT" b="1" dirty="0" err="1"/>
              <a:t>Attacking</a:t>
            </a:r>
            <a:r>
              <a:rPr lang="it-IT" b="1" dirty="0"/>
              <a:t> RSA</a:t>
            </a:r>
          </a:p>
        </p:txBody>
      </p:sp>
    </p:spTree>
    <p:extLst>
      <p:ext uri="{BB962C8B-B14F-4D97-AF65-F5344CB8AC3E}">
        <p14:creationId xmlns:p14="http://schemas.microsoft.com/office/powerpoint/2010/main" val="375653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3" name="Content Placeholder 2"/>
          <p:cNvSpPr>
            <a:spLocks noGrp="1"/>
          </p:cNvSpPr>
          <p:nvPr>
            <p:ph idx="1"/>
          </p:nvPr>
        </p:nvSpPr>
        <p:spPr/>
        <p:txBody>
          <a:bodyPr/>
          <a:lstStyle/>
          <a:p>
            <a:r>
              <a:rPr lang="it-IT" dirty="0"/>
              <a:t>The </a:t>
            </a:r>
            <a:r>
              <a:rPr lang="it-IT" dirty="0" err="1"/>
              <a:t>exponent</a:t>
            </a:r>
            <a:r>
              <a:rPr lang="it-IT" dirty="0"/>
              <a:t> </a:t>
            </a:r>
            <a:r>
              <a:rPr lang="it-IT" dirty="0" err="1"/>
              <a:t>calculation</a:t>
            </a:r>
            <a:r>
              <a:rPr lang="it-IT" dirty="0"/>
              <a:t> can be </a:t>
            </a:r>
            <a:r>
              <a:rPr lang="it-IT" dirty="0" err="1"/>
              <a:t>efficiently</a:t>
            </a:r>
            <a:r>
              <a:rPr lang="it-IT" dirty="0"/>
              <a:t> </a:t>
            </a:r>
            <a:r>
              <a:rPr lang="it-IT" dirty="0" err="1"/>
              <a:t>implemented</a:t>
            </a:r>
            <a:r>
              <a:rPr lang="it-IT" dirty="0"/>
              <a:t> </a:t>
            </a:r>
            <a:r>
              <a:rPr lang="it-IT" dirty="0" err="1"/>
              <a:t>through</a:t>
            </a:r>
            <a:r>
              <a:rPr lang="it-IT" dirty="0"/>
              <a:t> the </a:t>
            </a:r>
            <a:r>
              <a:rPr lang="it-IT" i="1" dirty="0" err="1"/>
              <a:t>square&amp;multiply</a:t>
            </a:r>
            <a:r>
              <a:rPr lang="it-IT" i="1" dirty="0"/>
              <a:t> </a:t>
            </a:r>
            <a:r>
              <a:rPr lang="it-IT" dirty="0" err="1"/>
              <a:t>algorithm</a:t>
            </a:r>
            <a:endParaRPr lang="it-IT" dirty="0"/>
          </a:p>
          <a:p>
            <a:endParaRPr lang="it-IT" i="1" dirty="0">
              <a:effectLst>
                <a:outerShdw blurRad="38100" dist="38100" dir="2700000" algn="tl">
                  <a:srgbClr val="000000">
                    <a:alpha val="43137"/>
                  </a:srgbClr>
                </a:outerShdw>
              </a:effectLst>
            </a:endParaRPr>
          </a:p>
          <a:p>
            <a:r>
              <a:rPr lang="it-IT" i="1" dirty="0">
                <a:effectLst>
                  <a:outerShdw blurRad="38100" dist="38100" dir="2700000" algn="tl">
                    <a:srgbClr val="000000">
                      <a:alpha val="43137"/>
                    </a:srgbClr>
                  </a:outerShdw>
                </a:effectLst>
              </a:rPr>
              <a:t>R</a:t>
            </a:r>
            <a:r>
              <a:rPr lang="it-IT" dirty="0">
                <a:effectLst>
                  <a:outerShdw blurRad="38100" dist="38100" dir="2700000" algn="tl">
                    <a:srgbClr val="000000">
                      <a:alpha val="43137"/>
                    </a:srgbClr>
                  </a:outerShdw>
                </a:effectLst>
              </a:rPr>
              <a:t> = </a:t>
            </a:r>
            <a:r>
              <a:rPr lang="it-IT" i="1" dirty="0">
                <a:effectLst>
                  <a:outerShdw blurRad="38100" dist="38100" dir="2700000" algn="tl">
                    <a:srgbClr val="000000">
                      <a:alpha val="43137"/>
                    </a:srgbClr>
                  </a:outerShdw>
                </a:effectLst>
              </a:rPr>
              <a:t>M</a:t>
            </a:r>
            <a:r>
              <a:rPr lang="it-IT" i="1" baseline="30000" dirty="0">
                <a:effectLst>
                  <a:outerShdw blurRad="38100" dist="38100" dir="2700000" algn="tl">
                    <a:srgbClr val="000000">
                      <a:alpha val="43137"/>
                    </a:srgbClr>
                  </a:outerShdw>
                </a:effectLst>
              </a:rPr>
              <a:t>e</a:t>
            </a:r>
            <a:r>
              <a:rPr lang="it-IT" dirty="0">
                <a:effectLst>
                  <a:outerShdw blurRad="38100" dist="38100" dir="2700000" algn="tl">
                    <a:srgbClr val="000000">
                      <a:alpha val="43137"/>
                    </a:srgbClr>
                  </a:outerShdw>
                </a:effectLst>
              </a:rPr>
              <a:t> mod </a:t>
            </a:r>
            <a:r>
              <a:rPr lang="it-IT" i="1" dirty="0">
                <a:effectLst>
                  <a:outerShdw blurRad="38100" dist="38100" dir="2700000" algn="tl">
                    <a:srgbClr val="000000">
                      <a:alpha val="43137"/>
                    </a:srgbClr>
                  </a:outerShdw>
                </a:effectLst>
              </a:rPr>
              <a:t>N </a:t>
            </a:r>
            <a:r>
              <a:rPr lang="it-IT" dirty="0"/>
              <a:t>can be </a:t>
            </a:r>
            <a:r>
              <a:rPr lang="it-IT" dirty="0" err="1"/>
              <a:t>calculated</a:t>
            </a:r>
            <a:r>
              <a:rPr lang="it-IT" dirty="0"/>
              <a:t> </a:t>
            </a:r>
            <a:r>
              <a:rPr lang="it-IT" dirty="0" err="1"/>
              <a:t>as</a:t>
            </a:r>
            <a:r>
              <a:rPr lang="it-IT" dirty="0"/>
              <a:t>:</a:t>
            </a:r>
            <a:endParaRPr lang="it-IT" i="1"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DC42C41A-3E83-4DEF-1755-464AD0D16F13}"/>
              </a:ext>
            </a:extLst>
          </p:cNvPr>
          <p:cNvSpPr txBox="1">
            <a:spLocks/>
          </p:cNvSpPr>
          <p:nvPr/>
        </p:nvSpPr>
        <p:spPr>
          <a:xfrm>
            <a:off x="288521" y="769818"/>
            <a:ext cx="8667472" cy="5174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it-IT" b="1" dirty="0" err="1"/>
              <a:t>Attacking</a:t>
            </a:r>
            <a:r>
              <a:rPr lang="it-IT" b="1" dirty="0"/>
              <a:t> RSA</a:t>
            </a:r>
          </a:p>
        </p:txBody>
      </p:sp>
      <p:grpSp>
        <p:nvGrpSpPr>
          <p:cNvPr id="5" name="Google Shape;362;p42">
            <a:extLst>
              <a:ext uri="{FF2B5EF4-FFF2-40B4-BE49-F238E27FC236}">
                <a16:creationId xmlns:a16="http://schemas.microsoft.com/office/drawing/2014/main" id="{EF278BF8-99E4-343F-21C2-82BE1872400E}"/>
              </a:ext>
            </a:extLst>
          </p:cNvPr>
          <p:cNvGrpSpPr/>
          <p:nvPr/>
        </p:nvGrpSpPr>
        <p:grpSpPr>
          <a:xfrm>
            <a:off x="2180492" y="3403363"/>
            <a:ext cx="4783016" cy="2196928"/>
            <a:chOff x="990720" y="4419720"/>
            <a:chExt cx="5257800" cy="2209800"/>
          </a:xfrm>
        </p:grpSpPr>
        <p:pic>
          <p:nvPicPr>
            <p:cNvPr id="6" name="Google Shape;363;p42">
              <a:extLst>
                <a:ext uri="{FF2B5EF4-FFF2-40B4-BE49-F238E27FC236}">
                  <a16:creationId xmlns:a16="http://schemas.microsoft.com/office/drawing/2014/main" id="{21EAE06C-289F-D706-8DB3-BF2A7A0CDFAD}"/>
                </a:ext>
              </a:extLst>
            </p:cNvPr>
            <p:cNvPicPr preferRelativeResize="0"/>
            <p:nvPr/>
          </p:nvPicPr>
          <p:blipFill rotWithShape="1">
            <a:blip r:embed="rId2">
              <a:alphaModFix/>
            </a:blip>
            <a:srcRect/>
            <a:stretch/>
          </p:blipFill>
          <p:spPr>
            <a:xfrm>
              <a:off x="1143360" y="4524480"/>
              <a:ext cx="4800600" cy="2104920"/>
            </a:xfrm>
            <a:prstGeom prst="rect">
              <a:avLst/>
            </a:prstGeom>
            <a:noFill/>
            <a:ln>
              <a:noFill/>
            </a:ln>
          </p:spPr>
        </p:pic>
        <p:sp>
          <p:nvSpPr>
            <p:cNvPr id="7" name="Google Shape;364;p42">
              <a:extLst>
                <a:ext uri="{FF2B5EF4-FFF2-40B4-BE49-F238E27FC236}">
                  <a16:creationId xmlns:a16="http://schemas.microsoft.com/office/drawing/2014/main" id="{8C6E93FF-C20B-9751-B325-4596717007F8}"/>
                </a:ext>
              </a:extLst>
            </p:cNvPr>
            <p:cNvSpPr/>
            <p:nvPr/>
          </p:nvSpPr>
          <p:spPr>
            <a:xfrm>
              <a:off x="990720" y="4419720"/>
              <a:ext cx="5257800" cy="2209800"/>
            </a:xfrm>
            <a:prstGeom prst="rect">
              <a:avLst/>
            </a:pr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5;p42">
              <a:extLst>
                <a:ext uri="{FF2B5EF4-FFF2-40B4-BE49-F238E27FC236}">
                  <a16:creationId xmlns:a16="http://schemas.microsoft.com/office/drawing/2014/main" id="{EA10E1EA-7148-04CE-0590-E141E786A2F7}"/>
                </a:ext>
              </a:extLst>
            </p:cNvPr>
            <p:cNvSpPr/>
            <p:nvPr/>
          </p:nvSpPr>
          <p:spPr>
            <a:xfrm>
              <a:off x="4038840" y="4419720"/>
              <a:ext cx="2209680" cy="587142"/>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00000"/>
            </a:solidFill>
            <a:ln>
              <a:noFill/>
            </a:ln>
          </p:spPr>
          <p:txBody>
            <a:bodyPr spcFirstLastPara="1" wrap="square" lIns="90000" tIns="46800" rIns="90000" bIns="46800" anchor="t" anchorCtr="0">
              <a:noAutofit/>
            </a:bodyPr>
            <a:lstStyle/>
            <a:p>
              <a:pPr marL="0" marR="0" lvl="0" indent="0" algn="r" rtl="0">
                <a:lnSpc>
                  <a:spcPct val="90000"/>
                </a:lnSpc>
                <a:spcBef>
                  <a:spcPts val="0"/>
                </a:spcBef>
                <a:spcAft>
                  <a:spcPts val="0"/>
                </a:spcAft>
                <a:buNone/>
              </a:pPr>
              <a:r>
                <a:rPr lang="it" sz="1100" b="0" i="0" u="none" strike="noStrike" cap="none">
                  <a:solidFill>
                    <a:srgbClr val="FFFFFF"/>
                  </a:solidFill>
                  <a:latin typeface="Arial"/>
                  <a:ea typeface="Arial"/>
                  <a:cs typeface="Arial"/>
                  <a:sym typeface="Arial"/>
                </a:rPr>
                <a:t>square and multiply algorithm </a:t>
              </a:r>
              <a:endParaRPr sz="11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6269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3" name="Content Placeholder 2"/>
          <p:cNvSpPr>
            <a:spLocks noGrp="1"/>
          </p:cNvSpPr>
          <p:nvPr>
            <p:ph idx="1"/>
          </p:nvPr>
        </p:nvSpPr>
        <p:spPr/>
        <p:txBody>
          <a:bodyPr/>
          <a:lstStyle/>
          <a:p>
            <a:r>
              <a:rPr lang="it-IT" dirty="0"/>
              <a:t>The </a:t>
            </a:r>
            <a:r>
              <a:rPr lang="it-IT" dirty="0" err="1"/>
              <a:t>exponent</a:t>
            </a:r>
            <a:r>
              <a:rPr lang="it-IT" dirty="0"/>
              <a:t> </a:t>
            </a:r>
            <a:r>
              <a:rPr lang="it-IT" dirty="0" err="1"/>
              <a:t>calculation</a:t>
            </a:r>
            <a:r>
              <a:rPr lang="it-IT" dirty="0"/>
              <a:t> can be </a:t>
            </a:r>
            <a:r>
              <a:rPr lang="it-IT" dirty="0" err="1"/>
              <a:t>efficiently</a:t>
            </a:r>
            <a:r>
              <a:rPr lang="it-IT" dirty="0"/>
              <a:t> </a:t>
            </a:r>
            <a:r>
              <a:rPr lang="it-IT" dirty="0" err="1"/>
              <a:t>implemented</a:t>
            </a:r>
            <a:r>
              <a:rPr lang="it-IT" dirty="0"/>
              <a:t> </a:t>
            </a:r>
            <a:r>
              <a:rPr lang="it-IT" dirty="0" err="1"/>
              <a:t>through</a:t>
            </a:r>
            <a:r>
              <a:rPr lang="it-IT" dirty="0"/>
              <a:t> the </a:t>
            </a:r>
            <a:r>
              <a:rPr lang="it-IT" i="1" dirty="0" err="1"/>
              <a:t>square&amp;multiply</a:t>
            </a:r>
            <a:r>
              <a:rPr lang="it-IT" i="1" dirty="0"/>
              <a:t> </a:t>
            </a:r>
            <a:r>
              <a:rPr lang="it-IT" dirty="0" err="1"/>
              <a:t>algorithm</a:t>
            </a:r>
            <a:endParaRPr lang="it-IT" dirty="0"/>
          </a:p>
          <a:p>
            <a:endParaRPr lang="it-IT" i="1" dirty="0">
              <a:effectLst>
                <a:outerShdw blurRad="38100" dist="38100" dir="2700000" algn="tl">
                  <a:srgbClr val="000000">
                    <a:alpha val="43137"/>
                  </a:srgbClr>
                </a:outerShdw>
              </a:effectLst>
            </a:endParaRPr>
          </a:p>
          <a:p>
            <a:r>
              <a:rPr lang="it-IT" i="1" dirty="0">
                <a:effectLst>
                  <a:outerShdw blurRad="38100" dist="38100" dir="2700000" algn="tl">
                    <a:srgbClr val="000000">
                      <a:alpha val="43137"/>
                    </a:srgbClr>
                  </a:outerShdw>
                </a:effectLst>
              </a:rPr>
              <a:t>R</a:t>
            </a:r>
            <a:r>
              <a:rPr lang="it-IT" dirty="0">
                <a:effectLst>
                  <a:outerShdw blurRad="38100" dist="38100" dir="2700000" algn="tl">
                    <a:srgbClr val="000000">
                      <a:alpha val="43137"/>
                    </a:srgbClr>
                  </a:outerShdw>
                </a:effectLst>
              </a:rPr>
              <a:t> = </a:t>
            </a:r>
            <a:r>
              <a:rPr lang="it-IT" i="1" dirty="0">
                <a:effectLst>
                  <a:outerShdw blurRad="38100" dist="38100" dir="2700000" algn="tl">
                    <a:srgbClr val="000000">
                      <a:alpha val="43137"/>
                    </a:srgbClr>
                  </a:outerShdw>
                </a:effectLst>
              </a:rPr>
              <a:t>M</a:t>
            </a:r>
            <a:r>
              <a:rPr lang="it-IT" i="1" baseline="30000" dirty="0">
                <a:effectLst>
                  <a:outerShdw blurRad="38100" dist="38100" dir="2700000" algn="tl">
                    <a:srgbClr val="000000">
                      <a:alpha val="43137"/>
                    </a:srgbClr>
                  </a:outerShdw>
                </a:effectLst>
              </a:rPr>
              <a:t>e</a:t>
            </a:r>
            <a:r>
              <a:rPr lang="it-IT" dirty="0">
                <a:effectLst>
                  <a:outerShdw blurRad="38100" dist="38100" dir="2700000" algn="tl">
                    <a:srgbClr val="000000">
                      <a:alpha val="43137"/>
                    </a:srgbClr>
                  </a:outerShdw>
                </a:effectLst>
              </a:rPr>
              <a:t> mod </a:t>
            </a:r>
            <a:r>
              <a:rPr lang="it-IT" i="1" dirty="0">
                <a:effectLst>
                  <a:outerShdw blurRad="38100" dist="38100" dir="2700000" algn="tl">
                    <a:srgbClr val="000000">
                      <a:alpha val="43137"/>
                    </a:srgbClr>
                  </a:outerShdw>
                </a:effectLst>
              </a:rPr>
              <a:t>N </a:t>
            </a:r>
            <a:r>
              <a:rPr lang="it-IT" dirty="0"/>
              <a:t>can be </a:t>
            </a:r>
            <a:r>
              <a:rPr lang="it-IT" dirty="0" err="1"/>
              <a:t>calculated</a:t>
            </a:r>
            <a:r>
              <a:rPr lang="it-IT" dirty="0"/>
              <a:t> </a:t>
            </a:r>
            <a:r>
              <a:rPr lang="it-IT" dirty="0" err="1"/>
              <a:t>as</a:t>
            </a:r>
            <a:r>
              <a:rPr lang="it-IT" dirty="0"/>
              <a:t>:</a:t>
            </a:r>
            <a:endParaRPr lang="it-IT" i="1"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DC42C41A-3E83-4DEF-1755-464AD0D16F13}"/>
              </a:ext>
            </a:extLst>
          </p:cNvPr>
          <p:cNvSpPr txBox="1">
            <a:spLocks/>
          </p:cNvSpPr>
          <p:nvPr/>
        </p:nvSpPr>
        <p:spPr>
          <a:xfrm>
            <a:off x="288521" y="769818"/>
            <a:ext cx="8667472" cy="5174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it-IT" b="1" dirty="0" err="1"/>
              <a:t>Attacking</a:t>
            </a:r>
            <a:r>
              <a:rPr lang="it-IT" b="1" dirty="0"/>
              <a:t> RSA</a:t>
            </a:r>
          </a:p>
        </p:txBody>
      </p:sp>
      <p:grpSp>
        <p:nvGrpSpPr>
          <p:cNvPr id="5" name="Google Shape;362;p42">
            <a:extLst>
              <a:ext uri="{FF2B5EF4-FFF2-40B4-BE49-F238E27FC236}">
                <a16:creationId xmlns:a16="http://schemas.microsoft.com/office/drawing/2014/main" id="{EF278BF8-99E4-343F-21C2-82BE1872400E}"/>
              </a:ext>
            </a:extLst>
          </p:cNvPr>
          <p:cNvGrpSpPr/>
          <p:nvPr/>
        </p:nvGrpSpPr>
        <p:grpSpPr>
          <a:xfrm>
            <a:off x="2180492" y="3403363"/>
            <a:ext cx="4783016" cy="2196928"/>
            <a:chOff x="990720" y="4419720"/>
            <a:chExt cx="5257800" cy="2209800"/>
          </a:xfrm>
        </p:grpSpPr>
        <p:pic>
          <p:nvPicPr>
            <p:cNvPr id="6" name="Google Shape;363;p42">
              <a:extLst>
                <a:ext uri="{FF2B5EF4-FFF2-40B4-BE49-F238E27FC236}">
                  <a16:creationId xmlns:a16="http://schemas.microsoft.com/office/drawing/2014/main" id="{21EAE06C-289F-D706-8DB3-BF2A7A0CDFAD}"/>
                </a:ext>
              </a:extLst>
            </p:cNvPr>
            <p:cNvPicPr preferRelativeResize="0"/>
            <p:nvPr/>
          </p:nvPicPr>
          <p:blipFill rotWithShape="1">
            <a:blip r:embed="rId2">
              <a:alphaModFix/>
            </a:blip>
            <a:srcRect/>
            <a:stretch/>
          </p:blipFill>
          <p:spPr>
            <a:xfrm>
              <a:off x="1143360" y="4524480"/>
              <a:ext cx="4800600" cy="2104920"/>
            </a:xfrm>
            <a:prstGeom prst="rect">
              <a:avLst/>
            </a:prstGeom>
            <a:noFill/>
            <a:ln>
              <a:noFill/>
            </a:ln>
          </p:spPr>
        </p:pic>
        <p:sp>
          <p:nvSpPr>
            <p:cNvPr id="7" name="Google Shape;364;p42">
              <a:extLst>
                <a:ext uri="{FF2B5EF4-FFF2-40B4-BE49-F238E27FC236}">
                  <a16:creationId xmlns:a16="http://schemas.microsoft.com/office/drawing/2014/main" id="{8C6E93FF-C20B-9751-B325-4596717007F8}"/>
                </a:ext>
              </a:extLst>
            </p:cNvPr>
            <p:cNvSpPr/>
            <p:nvPr/>
          </p:nvSpPr>
          <p:spPr>
            <a:xfrm>
              <a:off x="990720" y="4419720"/>
              <a:ext cx="5257800" cy="2209800"/>
            </a:xfrm>
            <a:prstGeom prst="rect">
              <a:avLst/>
            </a:pr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5;p42">
              <a:extLst>
                <a:ext uri="{FF2B5EF4-FFF2-40B4-BE49-F238E27FC236}">
                  <a16:creationId xmlns:a16="http://schemas.microsoft.com/office/drawing/2014/main" id="{EA10E1EA-7148-04CE-0590-E141E786A2F7}"/>
                </a:ext>
              </a:extLst>
            </p:cNvPr>
            <p:cNvSpPr/>
            <p:nvPr/>
          </p:nvSpPr>
          <p:spPr>
            <a:xfrm>
              <a:off x="4038840" y="4419720"/>
              <a:ext cx="2209680" cy="587142"/>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00000"/>
            </a:solidFill>
            <a:ln>
              <a:noFill/>
            </a:ln>
          </p:spPr>
          <p:txBody>
            <a:bodyPr spcFirstLastPara="1" wrap="square" lIns="90000" tIns="46800" rIns="90000" bIns="46800" anchor="t" anchorCtr="0">
              <a:noAutofit/>
            </a:bodyPr>
            <a:lstStyle/>
            <a:p>
              <a:pPr marL="0" marR="0" lvl="0" indent="0" algn="r" rtl="0">
                <a:lnSpc>
                  <a:spcPct val="90000"/>
                </a:lnSpc>
                <a:spcBef>
                  <a:spcPts val="0"/>
                </a:spcBef>
                <a:spcAft>
                  <a:spcPts val="0"/>
                </a:spcAft>
                <a:buNone/>
              </a:pPr>
              <a:r>
                <a:rPr lang="it" sz="1100" b="0" i="0" u="none" strike="noStrike" cap="none">
                  <a:solidFill>
                    <a:srgbClr val="FFFFFF"/>
                  </a:solidFill>
                  <a:latin typeface="Arial"/>
                  <a:ea typeface="Arial"/>
                  <a:cs typeface="Arial"/>
                  <a:sym typeface="Arial"/>
                </a:rPr>
                <a:t>square and multiply algorithm </a:t>
              </a:r>
              <a:endParaRPr sz="1100" b="0" i="0" u="none" strike="noStrike" cap="none">
                <a:solidFill>
                  <a:srgbClr val="000000"/>
                </a:solidFill>
                <a:latin typeface="Arial"/>
                <a:ea typeface="Arial"/>
                <a:cs typeface="Arial"/>
                <a:sym typeface="Arial"/>
              </a:endParaRPr>
            </a:p>
          </p:txBody>
        </p:sp>
      </p:grpSp>
      <p:pic>
        <p:nvPicPr>
          <p:cNvPr id="9" name="Google Shape;367;p42">
            <a:extLst>
              <a:ext uri="{FF2B5EF4-FFF2-40B4-BE49-F238E27FC236}">
                <a16:creationId xmlns:a16="http://schemas.microsoft.com/office/drawing/2014/main" id="{F1A078A7-7558-1DD4-9CA7-E5CE90DEF8B0}"/>
              </a:ext>
            </a:extLst>
          </p:cNvPr>
          <p:cNvPicPr preferRelativeResize="0"/>
          <p:nvPr/>
        </p:nvPicPr>
        <p:blipFill>
          <a:blip r:embed="rId3">
            <a:alphaModFix/>
          </a:blip>
          <a:stretch>
            <a:fillRect/>
          </a:stretch>
        </p:blipFill>
        <p:spPr>
          <a:xfrm>
            <a:off x="4572000" y="1257709"/>
            <a:ext cx="4248891" cy="2784360"/>
          </a:xfrm>
          <a:prstGeom prst="rect">
            <a:avLst/>
          </a:prstGeom>
          <a:noFill/>
          <a:ln>
            <a:noFill/>
          </a:ln>
        </p:spPr>
      </p:pic>
      <p:sp>
        <p:nvSpPr>
          <p:cNvPr id="10" name="Freccia a destra 9">
            <a:extLst>
              <a:ext uri="{FF2B5EF4-FFF2-40B4-BE49-F238E27FC236}">
                <a16:creationId xmlns:a16="http://schemas.microsoft.com/office/drawing/2014/main" id="{37DE81D5-47F6-FFEF-F301-DDAF2BA22E4F}"/>
              </a:ext>
            </a:extLst>
          </p:cNvPr>
          <p:cNvSpPr/>
          <p:nvPr/>
        </p:nvSpPr>
        <p:spPr>
          <a:xfrm>
            <a:off x="1520316" y="4621145"/>
            <a:ext cx="1803163" cy="2435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6101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Simple Power Analysis</a:t>
            </a:r>
          </a:p>
        </p:txBody>
      </p:sp>
      <p:sp>
        <p:nvSpPr>
          <p:cNvPr id="3" name="Content Placeholder 2"/>
          <p:cNvSpPr>
            <a:spLocks noGrp="1"/>
          </p:cNvSpPr>
          <p:nvPr>
            <p:ph idx="1"/>
          </p:nvPr>
        </p:nvSpPr>
        <p:spPr/>
        <p:txBody>
          <a:bodyPr/>
          <a:lstStyle/>
          <a:p>
            <a:r>
              <a:rPr lang="it-IT" dirty="0"/>
              <a:t>The </a:t>
            </a:r>
            <a:r>
              <a:rPr lang="it-IT" dirty="0" err="1"/>
              <a:t>exponent</a:t>
            </a:r>
            <a:r>
              <a:rPr lang="it-IT" dirty="0"/>
              <a:t> </a:t>
            </a:r>
            <a:r>
              <a:rPr lang="it-IT" dirty="0" err="1"/>
              <a:t>calculation</a:t>
            </a:r>
            <a:r>
              <a:rPr lang="it-IT" dirty="0"/>
              <a:t> can be </a:t>
            </a:r>
            <a:r>
              <a:rPr lang="it-IT" dirty="0" err="1"/>
              <a:t>efficiently</a:t>
            </a:r>
            <a:r>
              <a:rPr lang="it-IT" dirty="0"/>
              <a:t> </a:t>
            </a:r>
            <a:r>
              <a:rPr lang="it-IT" dirty="0" err="1"/>
              <a:t>implemented</a:t>
            </a:r>
            <a:r>
              <a:rPr lang="it-IT" dirty="0"/>
              <a:t> </a:t>
            </a:r>
            <a:r>
              <a:rPr lang="it-IT" dirty="0" err="1"/>
              <a:t>through</a:t>
            </a:r>
            <a:r>
              <a:rPr lang="it-IT" dirty="0"/>
              <a:t> the </a:t>
            </a:r>
            <a:r>
              <a:rPr lang="it-IT" i="1" dirty="0" err="1"/>
              <a:t>square&amp;multiply</a:t>
            </a:r>
            <a:r>
              <a:rPr lang="it-IT" i="1" dirty="0"/>
              <a:t> </a:t>
            </a:r>
            <a:r>
              <a:rPr lang="it-IT" dirty="0" err="1"/>
              <a:t>algorithm</a:t>
            </a:r>
            <a:endParaRPr lang="it-IT" dirty="0"/>
          </a:p>
          <a:p>
            <a:endParaRPr lang="it-IT" i="1" dirty="0">
              <a:effectLst>
                <a:outerShdw blurRad="38100" dist="38100" dir="2700000" algn="tl">
                  <a:srgbClr val="000000">
                    <a:alpha val="43137"/>
                  </a:srgbClr>
                </a:outerShdw>
              </a:effectLst>
            </a:endParaRPr>
          </a:p>
          <a:p>
            <a:r>
              <a:rPr lang="it-IT" i="1" dirty="0">
                <a:effectLst>
                  <a:outerShdw blurRad="38100" dist="38100" dir="2700000" algn="tl">
                    <a:srgbClr val="000000">
                      <a:alpha val="43137"/>
                    </a:srgbClr>
                  </a:outerShdw>
                </a:effectLst>
              </a:rPr>
              <a:t>R</a:t>
            </a:r>
            <a:r>
              <a:rPr lang="it-IT" dirty="0">
                <a:effectLst>
                  <a:outerShdw blurRad="38100" dist="38100" dir="2700000" algn="tl">
                    <a:srgbClr val="000000">
                      <a:alpha val="43137"/>
                    </a:srgbClr>
                  </a:outerShdw>
                </a:effectLst>
              </a:rPr>
              <a:t> = </a:t>
            </a:r>
            <a:r>
              <a:rPr lang="it-IT" i="1" dirty="0">
                <a:effectLst>
                  <a:outerShdw blurRad="38100" dist="38100" dir="2700000" algn="tl">
                    <a:srgbClr val="000000">
                      <a:alpha val="43137"/>
                    </a:srgbClr>
                  </a:outerShdw>
                </a:effectLst>
              </a:rPr>
              <a:t>M</a:t>
            </a:r>
            <a:r>
              <a:rPr lang="it-IT" i="1" baseline="30000" dirty="0">
                <a:effectLst>
                  <a:outerShdw blurRad="38100" dist="38100" dir="2700000" algn="tl">
                    <a:srgbClr val="000000">
                      <a:alpha val="43137"/>
                    </a:srgbClr>
                  </a:outerShdw>
                </a:effectLst>
              </a:rPr>
              <a:t>e</a:t>
            </a:r>
            <a:r>
              <a:rPr lang="it-IT" dirty="0">
                <a:effectLst>
                  <a:outerShdw blurRad="38100" dist="38100" dir="2700000" algn="tl">
                    <a:srgbClr val="000000">
                      <a:alpha val="43137"/>
                    </a:srgbClr>
                  </a:outerShdw>
                </a:effectLst>
              </a:rPr>
              <a:t> mod </a:t>
            </a:r>
            <a:r>
              <a:rPr lang="it-IT" i="1" dirty="0">
                <a:effectLst>
                  <a:outerShdw blurRad="38100" dist="38100" dir="2700000" algn="tl">
                    <a:srgbClr val="000000">
                      <a:alpha val="43137"/>
                    </a:srgbClr>
                  </a:outerShdw>
                </a:effectLst>
              </a:rPr>
              <a:t>N </a:t>
            </a:r>
            <a:r>
              <a:rPr lang="it-IT" dirty="0"/>
              <a:t>can be </a:t>
            </a:r>
            <a:r>
              <a:rPr lang="it-IT" dirty="0" err="1"/>
              <a:t>calculated</a:t>
            </a:r>
            <a:r>
              <a:rPr lang="it-IT" dirty="0"/>
              <a:t> </a:t>
            </a:r>
            <a:r>
              <a:rPr lang="it-IT" dirty="0" err="1"/>
              <a:t>as</a:t>
            </a:r>
            <a:r>
              <a:rPr lang="it-IT" dirty="0"/>
              <a:t>:</a:t>
            </a:r>
            <a:endParaRPr lang="it-IT" i="1"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DC42C41A-3E83-4DEF-1755-464AD0D16F13}"/>
              </a:ext>
            </a:extLst>
          </p:cNvPr>
          <p:cNvSpPr txBox="1">
            <a:spLocks/>
          </p:cNvSpPr>
          <p:nvPr/>
        </p:nvSpPr>
        <p:spPr>
          <a:xfrm>
            <a:off x="288521" y="769818"/>
            <a:ext cx="8667472" cy="51749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it-IT" b="1" dirty="0" err="1"/>
              <a:t>Attacking</a:t>
            </a:r>
            <a:r>
              <a:rPr lang="it-IT" b="1" dirty="0"/>
              <a:t> RSA</a:t>
            </a:r>
          </a:p>
        </p:txBody>
      </p:sp>
      <p:grpSp>
        <p:nvGrpSpPr>
          <p:cNvPr id="5" name="Google Shape;362;p42">
            <a:extLst>
              <a:ext uri="{FF2B5EF4-FFF2-40B4-BE49-F238E27FC236}">
                <a16:creationId xmlns:a16="http://schemas.microsoft.com/office/drawing/2014/main" id="{EF278BF8-99E4-343F-21C2-82BE1872400E}"/>
              </a:ext>
            </a:extLst>
          </p:cNvPr>
          <p:cNvGrpSpPr/>
          <p:nvPr/>
        </p:nvGrpSpPr>
        <p:grpSpPr>
          <a:xfrm>
            <a:off x="2180492" y="3403363"/>
            <a:ext cx="4783016" cy="2196928"/>
            <a:chOff x="990720" y="4419720"/>
            <a:chExt cx="5257800" cy="2209800"/>
          </a:xfrm>
        </p:grpSpPr>
        <p:pic>
          <p:nvPicPr>
            <p:cNvPr id="6" name="Google Shape;363;p42">
              <a:extLst>
                <a:ext uri="{FF2B5EF4-FFF2-40B4-BE49-F238E27FC236}">
                  <a16:creationId xmlns:a16="http://schemas.microsoft.com/office/drawing/2014/main" id="{21EAE06C-289F-D706-8DB3-BF2A7A0CDFAD}"/>
                </a:ext>
              </a:extLst>
            </p:cNvPr>
            <p:cNvPicPr preferRelativeResize="0"/>
            <p:nvPr/>
          </p:nvPicPr>
          <p:blipFill rotWithShape="1">
            <a:blip r:embed="rId2">
              <a:alphaModFix/>
            </a:blip>
            <a:srcRect/>
            <a:stretch/>
          </p:blipFill>
          <p:spPr>
            <a:xfrm>
              <a:off x="1143360" y="4524480"/>
              <a:ext cx="4800600" cy="2104920"/>
            </a:xfrm>
            <a:prstGeom prst="rect">
              <a:avLst/>
            </a:prstGeom>
            <a:noFill/>
            <a:ln>
              <a:noFill/>
            </a:ln>
          </p:spPr>
        </p:pic>
        <p:sp>
          <p:nvSpPr>
            <p:cNvPr id="7" name="Google Shape;364;p42">
              <a:extLst>
                <a:ext uri="{FF2B5EF4-FFF2-40B4-BE49-F238E27FC236}">
                  <a16:creationId xmlns:a16="http://schemas.microsoft.com/office/drawing/2014/main" id="{8C6E93FF-C20B-9751-B325-4596717007F8}"/>
                </a:ext>
              </a:extLst>
            </p:cNvPr>
            <p:cNvSpPr/>
            <p:nvPr/>
          </p:nvSpPr>
          <p:spPr>
            <a:xfrm>
              <a:off x="990720" y="4419720"/>
              <a:ext cx="5257800" cy="2209800"/>
            </a:xfrm>
            <a:prstGeom prst="rect">
              <a:avLst/>
            </a:pr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5;p42">
              <a:extLst>
                <a:ext uri="{FF2B5EF4-FFF2-40B4-BE49-F238E27FC236}">
                  <a16:creationId xmlns:a16="http://schemas.microsoft.com/office/drawing/2014/main" id="{EA10E1EA-7148-04CE-0590-E141E786A2F7}"/>
                </a:ext>
              </a:extLst>
            </p:cNvPr>
            <p:cNvSpPr/>
            <p:nvPr/>
          </p:nvSpPr>
          <p:spPr>
            <a:xfrm>
              <a:off x="4038840" y="4419720"/>
              <a:ext cx="2209680" cy="587142"/>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00000"/>
            </a:solidFill>
            <a:ln>
              <a:noFill/>
            </a:ln>
          </p:spPr>
          <p:txBody>
            <a:bodyPr spcFirstLastPara="1" wrap="square" lIns="90000" tIns="46800" rIns="90000" bIns="46800" anchor="t" anchorCtr="0">
              <a:noAutofit/>
            </a:bodyPr>
            <a:lstStyle/>
            <a:p>
              <a:pPr marL="0" marR="0" lvl="0" indent="0" algn="r" rtl="0">
                <a:lnSpc>
                  <a:spcPct val="90000"/>
                </a:lnSpc>
                <a:spcBef>
                  <a:spcPts val="0"/>
                </a:spcBef>
                <a:spcAft>
                  <a:spcPts val="0"/>
                </a:spcAft>
                <a:buNone/>
              </a:pPr>
              <a:r>
                <a:rPr lang="it" sz="1100" b="0" i="0" u="none" strike="noStrike" cap="none">
                  <a:solidFill>
                    <a:srgbClr val="FFFFFF"/>
                  </a:solidFill>
                  <a:latin typeface="Arial"/>
                  <a:ea typeface="Arial"/>
                  <a:cs typeface="Arial"/>
                  <a:sym typeface="Arial"/>
                </a:rPr>
                <a:t>square and multiply algorithm </a:t>
              </a:r>
              <a:endParaRPr sz="1100" b="0" i="0" u="none" strike="noStrike" cap="none">
                <a:solidFill>
                  <a:srgbClr val="000000"/>
                </a:solidFill>
                <a:latin typeface="Arial"/>
                <a:ea typeface="Arial"/>
                <a:cs typeface="Arial"/>
                <a:sym typeface="Arial"/>
              </a:endParaRPr>
            </a:p>
          </p:txBody>
        </p:sp>
      </p:grpSp>
      <p:pic>
        <p:nvPicPr>
          <p:cNvPr id="9" name="Google Shape;367;p42">
            <a:extLst>
              <a:ext uri="{FF2B5EF4-FFF2-40B4-BE49-F238E27FC236}">
                <a16:creationId xmlns:a16="http://schemas.microsoft.com/office/drawing/2014/main" id="{F1A078A7-7558-1DD4-9CA7-E5CE90DEF8B0}"/>
              </a:ext>
            </a:extLst>
          </p:cNvPr>
          <p:cNvPicPr preferRelativeResize="0"/>
          <p:nvPr/>
        </p:nvPicPr>
        <p:blipFill>
          <a:blip r:embed="rId3">
            <a:alphaModFix/>
          </a:blip>
          <a:stretch>
            <a:fillRect/>
          </a:stretch>
        </p:blipFill>
        <p:spPr>
          <a:xfrm>
            <a:off x="4572000" y="1257709"/>
            <a:ext cx="4248891" cy="2784360"/>
          </a:xfrm>
          <a:prstGeom prst="rect">
            <a:avLst/>
          </a:prstGeom>
          <a:noFill/>
          <a:ln>
            <a:noFill/>
          </a:ln>
        </p:spPr>
      </p:pic>
      <p:sp>
        <p:nvSpPr>
          <p:cNvPr id="10" name="Freccia a destra 9">
            <a:extLst>
              <a:ext uri="{FF2B5EF4-FFF2-40B4-BE49-F238E27FC236}">
                <a16:creationId xmlns:a16="http://schemas.microsoft.com/office/drawing/2014/main" id="{37DE81D5-47F6-FFEF-F301-DDAF2BA22E4F}"/>
              </a:ext>
            </a:extLst>
          </p:cNvPr>
          <p:cNvSpPr/>
          <p:nvPr/>
        </p:nvSpPr>
        <p:spPr>
          <a:xfrm>
            <a:off x="1520316" y="4621145"/>
            <a:ext cx="1803163" cy="2435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1" name="Google Shape;388;p45">
            <a:extLst>
              <a:ext uri="{FF2B5EF4-FFF2-40B4-BE49-F238E27FC236}">
                <a16:creationId xmlns:a16="http://schemas.microsoft.com/office/drawing/2014/main" id="{4B355453-756D-C80A-AFB8-34EE6CE54499}"/>
              </a:ext>
            </a:extLst>
          </p:cNvPr>
          <p:cNvPicPr preferRelativeResize="0"/>
          <p:nvPr/>
        </p:nvPicPr>
        <p:blipFill>
          <a:blip r:embed="rId4">
            <a:alphaModFix/>
          </a:blip>
          <a:stretch>
            <a:fillRect/>
          </a:stretch>
        </p:blipFill>
        <p:spPr>
          <a:xfrm>
            <a:off x="813142" y="3771120"/>
            <a:ext cx="7070067" cy="2330537"/>
          </a:xfrm>
          <a:prstGeom prst="rect">
            <a:avLst/>
          </a:prstGeom>
          <a:noFill/>
          <a:ln>
            <a:noFill/>
          </a:ln>
        </p:spPr>
      </p:pic>
    </p:spTree>
    <p:extLst>
      <p:ext uri="{BB962C8B-B14F-4D97-AF65-F5344CB8AC3E}">
        <p14:creationId xmlns:p14="http://schemas.microsoft.com/office/powerpoint/2010/main" val="8512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Side-Channel Attacks – EM Emissions Analysis</a:t>
            </a:r>
          </a:p>
        </p:txBody>
      </p:sp>
      <p:sp>
        <p:nvSpPr>
          <p:cNvPr id="6" name="Google Shape;417;p48">
            <a:extLst>
              <a:ext uri="{FF2B5EF4-FFF2-40B4-BE49-F238E27FC236}">
                <a16:creationId xmlns:a16="http://schemas.microsoft.com/office/drawing/2014/main" id="{7AF497DD-B5E2-47C9-4197-7E8563903B1A}"/>
              </a:ext>
            </a:extLst>
          </p:cNvPr>
          <p:cNvSpPr txBox="1">
            <a:spLocks/>
          </p:cNvSpPr>
          <p:nvPr/>
        </p:nvSpPr>
        <p:spPr>
          <a:xfrm>
            <a:off x="277492" y="4793958"/>
            <a:ext cx="8603100" cy="1282800"/>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dirty="0"/>
              <a:t>Setup based on the correlation between the EM emission detected and the internal activity</a:t>
            </a:r>
          </a:p>
        </p:txBody>
      </p:sp>
      <p:pic>
        <p:nvPicPr>
          <p:cNvPr id="7" name="Google Shape;418;p48">
            <a:extLst>
              <a:ext uri="{FF2B5EF4-FFF2-40B4-BE49-F238E27FC236}">
                <a16:creationId xmlns:a16="http://schemas.microsoft.com/office/drawing/2014/main" id="{4B9E78EF-5288-8F66-FBA7-CBD1CB3974DD}"/>
              </a:ext>
            </a:extLst>
          </p:cNvPr>
          <p:cNvPicPr preferRelativeResize="0"/>
          <p:nvPr/>
        </p:nvPicPr>
        <p:blipFill rotWithShape="1">
          <a:blip r:embed="rId2">
            <a:alphaModFix/>
          </a:blip>
          <a:srcRect/>
          <a:stretch/>
        </p:blipFill>
        <p:spPr>
          <a:xfrm>
            <a:off x="457200" y="1309990"/>
            <a:ext cx="3536668" cy="2662014"/>
          </a:xfrm>
          <a:prstGeom prst="rect">
            <a:avLst/>
          </a:prstGeom>
          <a:noFill/>
          <a:ln>
            <a:noFill/>
          </a:ln>
        </p:spPr>
      </p:pic>
      <p:pic>
        <p:nvPicPr>
          <p:cNvPr id="8" name="Google Shape;419;p48">
            <a:extLst>
              <a:ext uri="{FF2B5EF4-FFF2-40B4-BE49-F238E27FC236}">
                <a16:creationId xmlns:a16="http://schemas.microsoft.com/office/drawing/2014/main" id="{4E627AF5-C1D4-1ED3-2EFC-EF02BB970E6C}"/>
              </a:ext>
            </a:extLst>
          </p:cNvPr>
          <p:cNvPicPr preferRelativeResize="0"/>
          <p:nvPr/>
        </p:nvPicPr>
        <p:blipFill>
          <a:blip r:embed="rId3">
            <a:alphaModFix/>
          </a:blip>
          <a:stretch>
            <a:fillRect/>
          </a:stretch>
        </p:blipFill>
        <p:spPr>
          <a:xfrm>
            <a:off x="4117647" y="1309990"/>
            <a:ext cx="4282867" cy="3153544"/>
          </a:xfrm>
          <a:prstGeom prst="rect">
            <a:avLst/>
          </a:prstGeom>
          <a:noFill/>
          <a:ln>
            <a:noFill/>
          </a:ln>
        </p:spPr>
      </p:pic>
    </p:spTree>
    <p:extLst>
      <p:ext uri="{BB962C8B-B14F-4D97-AF65-F5344CB8AC3E}">
        <p14:creationId xmlns:p14="http://schemas.microsoft.com/office/powerpoint/2010/main" val="196872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EM Emissions Analysis</a:t>
            </a:r>
          </a:p>
        </p:txBody>
      </p:sp>
      <p:sp>
        <p:nvSpPr>
          <p:cNvPr id="6" name="Google Shape;425;p49">
            <a:extLst>
              <a:ext uri="{FF2B5EF4-FFF2-40B4-BE49-F238E27FC236}">
                <a16:creationId xmlns:a16="http://schemas.microsoft.com/office/drawing/2014/main" id="{64471092-9BDE-A148-CBF4-04162BE01081}"/>
              </a:ext>
            </a:extLst>
          </p:cNvPr>
          <p:cNvSpPr txBox="1">
            <a:spLocks/>
          </p:cNvSpPr>
          <p:nvPr/>
        </p:nvSpPr>
        <p:spPr>
          <a:xfrm>
            <a:off x="232874" y="979566"/>
            <a:ext cx="4407491" cy="2888059"/>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dirty="0"/>
              <a:t>EM radiation is correlated to the switching activities of CMOS gate circuits. </a:t>
            </a:r>
          </a:p>
          <a:p>
            <a:pPr marL="457200" indent="-330200">
              <a:spcBef>
                <a:spcPts val="0"/>
              </a:spcBef>
              <a:buSzPts val="1600"/>
              <a:buFont typeface="Wingdings" charset="2"/>
              <a:buChar char="●"/>
            </a:pPr>
            <a:endParaRPr lang="en-US" dirty="0"/>
          </a:p>
          <a:p>
            <a:pPr marL="457200" indent="-330200">
              <a:spcBef>
                <a:spcPts val="0"/>
              </a:spcBef>
              <a:buSzPts val="1600"/>
              <a:buFont typeface="Wingdings" charset="2"/>
              <a:buChar char="●"/>
            </a:pPr>
            <a:r>
              <a:rPr lang="en-US" dirty="0"/>
              <a:t>Inductive probes are used to capture the EM radiation caused by switching activities of CMOS gate circuits inside the chips. </a:t>
            </a:r>
          </a:p>
          <a:p>
            <a:pPr marL="457200" indent="-330200">
              <a:spcBef>
                <a:spcPts val="0"/>
              </a:spcBef>
              <a:buSzPts val="1600"/>
              <a:buFont typeface="Wingdings" charset="2"/>
              <a:buChar char="●"/>
            </a:pPr>
            <a:endParaRPr lang="en-US" dirty="0"/>
          </a:p>
          <a:p>
            <a:pPr marL="457200" indent="-330200">
              <a:spcBef>
                <a:spcPts val="0"/>
              </a:spcBef>
              <a:buSzPts val="1600"/>
              <a:buFont typeface="Wingdings" charset="2"/>
              <a:buChar char="●"/>
            </a:pPr>
            <a:r>
              <a:rPr lang="en-US" dirty="0"/>
              <a:t>The probe itself should be small enough to enable accurate location. </a:t>
            </a:r>
          </a:p>
        </p:txBody>
      </p:sp>
      <p:pic>
        <p:nvPicPr>
          <p:cNvPr id="7" name="Google Shape;426;p49">
            <a:extLst>
              <a:ext uri="{FF2B5EF4-FFF2-40B4-BE49-F238E27FC236}">
                <a16:creationId xmlns:a16="http://schemas.microsoft.com/office/drawing/2014/main" id="{BD6234F3-0D9F-6FEB-7698-1E0177D18ABF}"/>
              </a:ext>
            </a:extLst>
          </p:cNvPr>
          <p:cNvPicPr preferRelativeResize="0"/>
          <p:nvPr/>
        </p:nvPicPr>
        <p:blipFill rotWithShape="1">
          <a:blip r:embed="rId2">
            <a:alphaModFix/>
          </a:blip>
          <a:srcRect r="6244"/>
          <a:stretch/>
        </p:blipFill>
        <p:spPr>
          <a:xfrm>
            <a:off x="4805059" y="976100"/>
            <a:ext cx="3899810" cy="3313889"/>
          </a:xfrm>
          <a:prstGeom prst="rect">
            <a:avLst/>
          </a:prstGeom>
          <a:noFill/>
          <a:ln>
            <a:noFill/>
          </a:ln>
        </p:spPr>
      </p:pic>
    </p:spTree>
    <p:extLst>
      <p:ext uri="{BB962C8B-B14F-4D97-AF65-F5344CB8AC3E}">
        <p14:creationId xmlns:p14="http://schemas.microsoft.com/office/powerpoint/2010/main" val="90518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EM Emissions Analysis</a:t>
            </a:r>
          </a:p>
        </p:txBody>
      </p:sp>
      <p:sp>
        <p:nvSpPr>
          <p:cNvPr id="6" name="Google Shape;440;p51">
            <a:extLst>
              <a:ext uri="{FF2B5EF4-FFF2-40B4-BE49-F238E27FC236}">
                <a16:creationId xmlns:a16="http://schemas.microsoft.com/office/drawing/2014/main" id="{DB83269E-7DC4-06A3-B233-CDFAC2D1B80E}"/>
              </a:ext>
            </a:extLst>
          </p:cNvPr>
          <p:cNvSpPr txBox="1">
            <a:spLocks/>
          </p:cNvSpPr>
          <p:nvPr/>
        </p:nvSpPr>
        <p:spPr>
          <a:xfrm>
            <a:off x="288521" y="961050"/>
            <a:ext cx="4209300" cy="3173400"/>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30200">
              <a:spcBef>
                <a:spcPts val="0"/>
              </a:spcBef>
              <a:buSzPts val="1600"/>
              <a:buFont typeface="Wingdings" charset="2"/>
              <a:buChar char="●"/>
            </a:pPr>
            <a:r>
              <a:rPr lang="en-US" dirty="0"/>
              <a:t>Horizontal cartography (XY plane)</a:t>
            </a:r>
          </a:p>
          <a:p>
            <a:pPr marL="914400" lvl="1" indent="-317500">
              <a:spcBef>
                <a:spcPts val="0"/>
              </a:spcBef>
              <a:buSzPts val="1400"/>
              <a:buFont typeface="Arial"/>
              <a:buChar char="○"/>
            </a:pPr>
            <a:r>
              <a:rPr lang="en-US" dirty="0"/>
              <a:t>to pinpoint instruction related areas</a:t>
            </a:r>
          </a:p>
          <a:p>
            <a:pPr marL="914400" lvl="1" indent="-317500">
              <a:spcBef>
                <a:spcPts val="0"/>
              </a:spcBef>
              <a:buSzPts val="1400"/>
              <a:buFont typeface="Arial"/>
              <a:buChar char="○"/>
            </a:pPr>
            <a:r>
              <a:rPr lang="en-US" dirty="0"/>
              <a:t>better if automated</a:t>
            </a:r>
          </a:p>
          <a:p>
            <a:pPr marL="457200" indent="-330200">
              <a:spcBef>
                <a:spcPts val="0"/>
              </a:spcBef>
              <a:buSzPts val="1600"/>
              <a:buFont typeface="Wingdings" charset="2"/>
              <a:buChar char="●"/>
            </a:pPr>
            <a:r>
              <a:rPr lang="en-US" dirty="0"/>
              <a:t>Provides more information than power analysis</a:t>
            </a:r>
          </a:p>
        </p:txBody>
      </p:sp>
      <p:pic>
        <p:nvPicPr>
          <p:cNvPr id="7" name="Google Shape;441;p51">
            <a:extLst>
              <a:ext uri="{FF2B5EF4-FFF2-40B4-BE49-F238E27FC236}">
                <a16:creationId xmlns:a16="http://schemas.microsoft.com/office/drawing/2014/main" id="{AEB11674-EAAF-63BF-8FCF-1C7C8049CE1D}"/>
              </a:ext>
            </a:extLst>
          </p:cNvPr>
          <p:cNvPicPr preferRelativeResize="0"/>
          <p:nvPr/>
        </p:nvPicPr>
        <p:blipFill>
          <a:blip r:embed="rId2">
            <a:alphaModFix/>
          </a:blip>
          <a:stretch>
            <a:fillRect/>
          </a:stretch>
        </p:blipFill>
        <p:spPr>
          <a:xfrm>
            <a:off x="1312083" y="3933641"/>
            <a:ext cx="2162175" cy="1524000"/>
          </a:xfrm>
          <a:prstGeom prst="rect">
            <a:avLst/>
          </a:prstGeom>
          <a:noFill/>
          <a:ln>
            <a:noFill/>
          </a:ln>
        </p:spPr>
      </p:pic>
      <p:pic>
        <p:nvPicPr>
          <p:cNvPr id="8" name="Google Shape;442;p51">
            <a:extLst>
              <a:ext uri="{FF2B5EF4-FFF2-40B4-BE49-F238E27FC236}">
                <a16:creationId xmlns:a16="http://schemas.microsoft.com/office/drawing/2014/main" id="{468A3E5A-8DBE-8DB5-8338-B56A83B7866C}"/>
              </a:ext>
            </a:extLst>
          </p:cNvPr>
          <p:cNvPicPr preferRelativeResize="0"/>
          <p:nvPr/>
        </p:nvPicPr>
        <p:blipFill>
          <a:blip r:embed="rId3">
            <a:alphaModFix/>
          </a:blip>
          <a:stretch>
            <a:fillRect/>
          </a:stretch>
        </p:blipFill>
        <p:spPr>
          <a:xfrm>
            <a:off x="4871103" y="979566"/>
            <a:ext cx="3998461" cy="4478075"/>
          </a:xfrm>
          <a:prstGeom prst="rect">
            <a:avLst/>
          </a:prstGeom>
          <a:noFill/>
          <a:ln>
            <a:noFill/>
          </a:ln>
        </p:spPr>
      </p:pic>
    </p:spTree>
    <p:extLst>
      <p:ext uri="{BB962C8B-B14F-4D97-AF65-F5344CB8AC3E}">
        <p14:creationId xmlns:p14="http://schemas.microsoft.com/office/powerpoint/2010/main" val="358037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 – EM Emissions Analysis</a:t>
            </a:r>
          </a:p>
        </p:txBody>
      </p:sp>
      <p:sp>
        <p:nvSpPr>
          <p:cNvPr id="6" name="Google Shape;462;p54">
            <a:extLst>
              <a:ext uri="{FF2B5EF4-FFF2-40B4-BE49-F238E27FC236}">
                <a16:creationId xmlns:a16="http://schemas.microsoft.com/office/drawing/2014/main" id="{6A8B38C3-FD8D-4E41-7ABE-95D36D304368}"/>
              </a:ext>
            </a:extLst>
          </p:cNvPr>
          <p:cNvSpPr txBox="1">
            <a:spLocks/>
          </p:cNvSpPr>
          <p:nvPr/>
        </p:nvSpPr>
        <p:spPr>
          <a:xfrm>
            <a:off x="309074" y="1530325"/>
            <a:ext cx="8560489" cy="4349182"/>
          </a:xfrm>
          <a:prstGeom prst="rect">
            <a:avLst/>
          </a:prstGeom>
        </p:spPr>
        <p:txBody>
          <a:bodyPr spcFirstLastPara="1" vert="horz" wrap="square" lIns="91425" tIns="91425" rIns="91425" bIns="91425" rtlCol="0" anchor="t" anchorCtr="0">
            <a:no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49250">
              <a:spcBef>
                <a:spcPts val="0"/>
              </a:spcBef>
              <a:buSzPts val="1900"/>
              <a:buFont typeface="Wingdings" charset="2"/>
              <a:buChar char="●"/>
            </a:pPr>
            <a:r>
              <a:rPr lang="it-IT" b="1" dirty="0" err="1"/>
              <a:t>Advantage</a:t>
            </a:r>
            <a:r>
              <a:rPr lang="it-IT" b="1" dirty="0"/>
              <a:t> of EMA versus PA</a:t>
            </a:r>
          </a:p>
          <a:p>
            <a:pPr marL="914400" lvl="1" indent="-336550">
              <a:spcBef>
                <a:spcPts val="0"/>
              </a:spcBef>
              <a:buSzPts val="1700"/>
              <a:buFont typeface="Arial"/>
              <a:buChar char="○"/>
            </a:pPr>
            <a:r>
              <a:rPr lang="it-IT" dirty="0"/>
              <a:t>Data </a:t>
            </a:r>
            <a:r>
              <a:rPr lang="it-IT" dirty="0" err="1"/>
              <a:t>correlation</a:t>
            </a:r>
            <a:r>
              <a:rPr lang="it-IT" dirty="0"/>
              <a:t> (like power </a:t>
            </a:r>
            <a:r>
              <a:rPr lang="it-IT" dirty="0" err="1"/>
              <a:t>analysis</a:t>
            </a:r>
            <a:r>
              <a:rPr lang="it-IT" dirty="0"/>
              <a:t>)</a:t>
            </a:r>
          </a:p>
          <a:p>
            <a:pPr marL="914400" lvl="1" indent="-336550">
              <a:spcBef>
                <a:spcPts val="0"/>
              </a:spcBef>
              <a:buSzPts val="1700"/>
              <a:buFont typeface="Arial"/>
              <a:buChar char="○"/>
            </a:pPr>
            <a:r>
              <a:rPr lang="it-IT" dirty="0"/>
              <a:t>Local information</a:t>
            </a:r>
          </a:p>
          <a:p>
            <a:pPr marL="914400" lvl="1" indent="-336550">
              <a:spcBef>
                <a:spcPts val="0"/>
              </a:spcBef>
              <a:buSzPts val="1700"/>
              <a:buFont typeface="Arial"/>
              <a:buChar char="○"/>
            </a:pPr>
            <a:r>
              <a:rPr lang="it-IT" dirty="0"/>
              <a:t>EMA </a:t>
            </a:r>
            <a:r>
              <a:rPr lang="it-IT" dirty="0" err="1"/>
              <a:t>bypasses</a:t>
            </a:r>
            <a:r>
              <a:rPr lang="it-IT" dirty="0"/>
              <a:t> </a:t>
            </a:r>
            <a:r>
              <a:rPr lang="it-IT" dirty="0" err="1"/>
              <a:t>current</a:t>
            </a:r>
            <a:r>
              <a:rPr lang="it-IT" dirty="0"/>
              <a:t> </a:t>
            </a:r>
            <a:r>
              <a:rPr lang="it-IT" dirty="0" err="1"/>
              <a:t>smoothers</a:t>
            </a:r>
            <a:endParaRPr lang="it-IT" dirty="0"/>
          </a:p>
          <a:p>
            <a:pPr marL="914400" lvl="1" indent="-336550">
              <a:spcBef>
                <a:spcPts val="0"/>
              </a:spcBef>
              <a:buSzPts val="1700"/>
              <a:buFont typeface="Arial"/>
              <a:buChar char="○"/>
            </a:pPr>
            <a:r>
              <a:rPr lang="it-IT" dirty="0"/>
              <a:t>EMA </a:t>
            </a:r>
            <a:r>
              <a:rPr lang="it-IT" dirty="0" err="1"/>
              <a:t>goes</a:t>
            </a:r>
            <a:r>
              <a:rPr lang="it-IT" dirty="0"/>
              <a:t> </a:t>
            </a:r>
            <a:r>
              <a:rPr lang="it-IT" dirty="0" err="1"/>
              <a:t>through</a:t>
            </a:r>
            <a:r>
              <a:rPr lang="it-IT" dirty="0"/>
              <a:t> HW </a:t>
            </a:r>
            <a:r>
              <a:rPr lang="it-IT" dirty="0" err="1"/>
              <a:t>countermeasures</a:t>
            </a:r>
            <a:r>
              <a:rPr lang="it-IT" dirty="0"/>
              <a:t>: </a:t>
            </a:r>
            <a:r>
              <a:rPr lang="it-IT" dirty="0" err="1"/>
              <a:t>shields</a:t>
            </a:r>
            <a:r>
              <a:rPr lang="it-IT" dirty="0"/>
              <a:t>, </a:t>
            </a:r>
            <a:r>
              <a:rPr lang="it-IT" dirty="0" err="1"/>
              <a:t>randomized</a:t>
            </a:r>
            <a:r>
              <a:rPr lang="it-IT" dirty="0"/>
              <a:t> </a:t>
            </a:r>
            <a:r>
              <a:rPr lang="it-IT" dirty="0" err="1"/>
              <a:t>logic</a:t>
            </a:r>
            <a:endParaRPr lang="it-IT" dirty="0"/>
          </a:p>
          <a:p>
            <a:pPr marL="914400" lvl="1" indent="-336550">
              <a:spcBef>
                <a:spcPts val="0"/>
              </a:spcBef>
              <a:buSzPts val="1700"/>
              <a:buFont typeface="Arial"/>
              <a:buChar char="○"/>
            </a:pPr>
            <a:endParaRPr lang="it-IT" dirty="0"/>
          </a:p>
          <a:p>
            <a:pPr marL="457200" indent="-349250">
              <a:spcBef>
                <a:spcPts val="0"/>
              </a:spcBef>
              <a:buSzPts val="1900"/>
              <a:buFont typeface="Wingdings" charset="2"/>
              <a:buChar char="●"/>
            </a:pPr>
            <a:r>
              <a:rPr lang="it-IT" b="1" dirty="0" err="1"/>
              <a:t>Drawbacks</a:t>
            </a:r>
            <a:endParaRPr lang="it-IT" b="1" dirty="0"/>
          </a:p>
          <a:p>
            <a:pPr marL="914400" lvl="1" indent="-336550">
              <a:spcBef>
                <a:spcPts val="0"/>
              </a:spcBef>
              <a:buSzPts val="1700"/>
              <a:buFont typeface="Arial"/>
              <a:buChar char="○"/>
            </a:pPr>
            <a:r>
              <a:rPr lang="it-IT" dirty="0" err="1"/>
              <a:t>Experimentally</a:t>
            </a:r>
            <a:r>
              <a:rPr lang="it-IT" dirty="0"/>
              <a:t> more </a:t>
            </a:r>
            <a:r>
              <a:rPr lang="it-IT" dirty="0" err="1"/>
              <a:t>complicated</a:t>
            </a:r>
            <a:endParaRPr lang="it-IT" dirty="0"/>
          </a:p>
          <a:p>
            <a:pPr marL="914400" lvl="1" indent="-336550">
              <a:spcBef>
                <a:spcPts val="0"/>
              </a:spcBef>
              <a:buSzPts val="1700"/>
              <a:buFont typeface="Arial"/>
              <a:buChar char="○"/>
            </a:pPr>
            <a:r>
              <a:rPr lang="it-IT" dirty="0"/>
              <a:t>Low </a:t>
            </a:r>
            <a:r>
              <a:rPr lang="it-IT" dirty="0" err="1"/>
              <a:t>level</a:t>
            </a:r>
            <a:r>
              <a:rPr lang="it-IT" dirty="0"/>
              <a:t> and </a:t>
            </a:r>
            <a:r>
              <a:rPr lang="it-IT" dirty="0" err="1"/>
              <a:t>noisy</a:t>
            </a:r>
            <a:r>
              <a:rPr lang="it-IT" dirty="0"/>
              <a:t> </a:t>
            </a:r>
            <a:r>
              <a:rPr lang="it-IT" dirty="0" err="1"/>
              <a:t>signals</a:t>
            </a:r>
            <a:r>
              <a:rPr lang="it-IT" dirty="0"/>
              <a:t> (</a:t>
            </a:r>
            <a:r>
              <a:rPr lang="it-IT" dirty="0" err="1"/>
              <a:t>decapsulation</a:t>
            </a:r>
            <a:r>
              <a:rPr lang="it-IT" dirty="0"/>
              <a:t> </a:t>
            </a:r>
            <a:r>
              <a:rPr lang="it-IT" dirty="0" err="1"/>
              <a:t>required</a:t>
            </a:r>
            <a:r>
              <a:rPr lang="it-IT" dirty="0"/>
              <a:t>)</a:t>
            </a:r>
          </a:p>
          <a:p>
            <a:pPr>
              <a:spcBef>
                <a:spcPts val="1600"/>
              </a:spcBef>
              <a:spcAft>
                <a:spcPts val="1600"/>
              </a:spcAft>
            </a:pPr>
            <a:endParaRPr lang="it-IT" sz="1900" dirty="0"/>
          </a:p>
        </p:txBody>
      </p:sp>
    </p:spTree>
    <p:extLst>
      <p:ext uri="{BB962C8B-B14F-4D97-AF65-F5344CB8AC3E}">
        <p14:creationId xmlns:p14="http://schemas.microsoft.com/office/powerpoint/2010/main" val="3705946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1" y="3008800"/>
            <a:ext cx="8581043" cy="840400"/>
          </a:xfrm>
        </p:spPr>
        <p:txBody>
          <a:bodyPr/>
          <a:lstStyle/>
          <a:p>
            <a:pPr algn="ctr"/>
            <a:r>
              <a:rPr lang="en-US" dirty="0"/>
              <a:t>Microarchitectural Side-Channel Attacks</a:t>
            </a:r>
          </a:p>
        </p:txBody>
      </p:sp>
    </p:spTree>
    <p:extLst>
      <p:ext uri="{BB962C8B-B14F-4D97-AF65-F5344CB8AC3E}">
        <p14:creationId xmlns:p14="http://schemas.microsoft.com/office/powerpoint/2010/main" val="328924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1" y="3008800"/>
            <a:ext cx="8581043" cy="840400"/>
          </a:xfrm>
        </p:spPr>
        <p:txBody>
          <a:bodyPr/>
          <a:lstStyle/>
          <a:p>
            <a:pPr algn="ctr"/>
            <a:r>
              <a:rPr lang="en-US" dirty="0"/>
              <a:t>Side-Channel Attacks</a:t>
            </a:r>
          </a:p>
        </p:txBody>
      </p:sp>
    </p:spTree>
    <p:extLst>
      <p:ext uri="{BB962C8B-B14F-4D97-AF65-F5344CB8AC3E}">
        <p14:creationId xmlns:p14="http://schemas.microsoft.com/office/powerpoint/2010/main" val="14966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Microarchitectural Side-Channel Attacks</a:t>
            </a:r>
          </a:p>
        </p:txBody>
      </p:sp>
      <p:sp>
        <p:nvSpPr>
          <p:cNvPr id="3" name="Content Placeholder 2"/>
          <p:cNvSpPr>
            <a:spLocks noGrp="1"/>
          </p:cNvSpPr>
          <p:nvPr>
            <p:ph idx="1"/>
          </p:nvPr>
        </p:nvSpPr>
        <p:spPr>
          <a:xfrm>
            <a:off x="288521" y="1422400"/>
            <a:ext cx="8667472" cy="4703763"/>
          </a:xfrm>
        </p:spPr>
        <p:txBody>
          <a:bodyPr/>
          <a:lstStyle/>
          <a:p>
            <a:pPr algn="l" fontAlgn="ctr"/>
            <a:r>
              <a:rPr lang="it-IT" dirty="0"/>
              <a:t>Side-Channel Attacks </a:t>
            </a:r>
            <a:r>
              <a:rPr lang="it-IT" dirty="0" err="1"/>
              <a:t>that</a:t>
            </a:r>
            <a:r>
              <a:rPr lang="it-IT" dirty="0"/>
              <a:t> leak secret information </a:t>
            </a:r>
            <a:r>
              <a:rPr lang="it-IT" dirty="0" err="1">
                <a:effectLst>
                  <a:outerShdw blurRad="38100" dist="38100" dir="2700000" algn="tl">
                    <a:srgbClr val="000000">
                      <a:alpha val="43137"/>
                    </a:srgbClr>
                  </a:outerShdw>
                </a:effectLst>
              </a:rPr>
              <a:t>without</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even</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needing</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physical</a:t>
            </a:r>
            <a:r>
              <a:rPr lang="it-IT" dirty="0">
                <a:effectLst>
                  <a:outerShdw blurRad="38100" dist="38100" dir="2700000" algn="tl">
                    <a:srgbClr val="000000">
                      <a:alpha val="43137"/>
                    </a:srgbClr>
                  </a:outerShdw>
                </a:effectLst>
              </a:rPr>
              <a:t> access </a:t>
            </a:r>
            <a:r>
              <a:rPr lang="it-IT" dirty="0"/>
              <a:t>to the </a:t>
            </a:r>
            <a:r>
              <a:rPr lang="it-IT" dirty="0" err="1"/>
              <a:t>attacked</a:t>
            </a:r>
            <a:r>
              <a:rPr lang="it-IT" dirty="0"/>
              <a:t> system…</a:t>
            </a:r>
          </a:p>
          <a:p>
            <a:pPr algn="l" fontAlgn="ctr"/>
            <a:endParaRPr lang="it-IT" dirty="0"/>
          </a:p>
          <a:p>
            <a:pPr algn="ctr" fontAlgn="ctr"/>
            <a:r>
              <a:rPr lang="it-IT" b="1" dirty="0"/>
              <a:t>…pure software </a:t>
            </a:r>
            <a:r>
              <a:rPr lang="it-IT" b="1" dirty="0" err="1"/>
              <a:t>execution</a:t>
            </a:r>
            <a:r>
              <a:rPr lang="it-IT" b="1" dirty="0"/>
              <a:t>!!!</a:t>
            </a:r>
          </a:p>
        </p:txBody>
      </p:sp>
    </p:spTree>
    <p:extLst>
      <p:ext uri="{BB962C8B-B14F-4D97-AF65-F5344CB8AC3E}">
        <p14:creationId xmlns:p14="http://schemas.microsoft.com/office/powerpoint/2010/main" val="163754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Microarchitectural Side-Channel Attacks</a:t>
            </a:r>
          </a:p>
        </p:txBody>
      </p:sp>
      <p:sp>
        <p:nvSpPr>
          <p:cNvPr id="3" name="Rectangle 1027">
            <a:extLst>
              <a:ext uri="{FF2B5EF4-FFF2-40B4-BE49-F238E27FC236}">
                <a16:creationId xmlns:a16="http://schemas.microsoft.com/office/drawing/2014/main" id="{53209C61-D041-51B0-231A-D4FB69DB8466}"/>
              </a:ext>
            </a:extLst>
          </p:cNvPr>
          <p:cNvSpPr txBox="1">
            <a:spLocks noGrp="1"/>
          </p:cNvSpPr>
          <p:nvPr>
            <p:ph idx="1"/>
          </p:nvPr>
        </p:nvSpPr>
        <p:spPr>
          <a:xfrm>
            <a:off x="288522" y="1174098"/>
            <a:ext cx="8581042" cy="4717581"/>
          </a:xfrm>
        </p:spPr>
        <p:txBody>
          <a:bodyPr>
            <a:normAutofit/>
          </a:bodyPr>
          <a:lstStyle/>
          <a:p>
            <a:pPr lvl="0">
              <a:buNone/>
            </a:pPr>
            <a:r>
              <a:rPr lang="en-US" b="1" dirty="0"/>
              <a:t>2018: the year of the disaster</a:t>
            </a:r>
            <a:endParaRPr lang="en-US" dirty="0"/>
          </a:p>
          <a:p>
            <a:pPr lvl="0">
              <a:buNone/>
            </a:pPr>
            <a:br>
              <a:rPr lang="en-US" dirty="0"/>
            </a:br>
            <a:endParaRPr lang="en-US" dirty="0"/>
          </a:p>
        </p:txBody>
      </p:sp>
      <p:sp>
        <p:nvSpPr>
          <p:cNvPr id="4" name="CustomShape 2">
            <a:extLst>
              <a:ext uri="{FF2B5EF4-FFF2-40B4-BE49-F238E27FC236}">
                <a16:creationId xmlns:a16="http://schemas.microsoft.com/office/drawing/2014/main" id="{A4187545-5A0B-E60E-F9E7-03AA7D30BC77}"/>
              </a:ext>
            </a:extLst>
          </p:cNvPr>
          <p:cNvSpPr/>
          <p:nvPr/>
        </p:nvSpPr>
        <p:spPr>
          <a:xfrm>
            <a:off x="6532199" y="2076840"/>
            <a:ext cx="1787039" cy="827275"/>
          </a:xfrm>
          <a:custGeom>
            <a:avLst>
              <a:gd name="f0" fmla="val 166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E917"/>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a:solidFill>
                  <a:srgbClr val="FFFFFF"/>
                </a:solidFill>
                <a:uFillTx/>
                <a:latin typeface="Calibri"/>
              </a:rPr>
              <a:t>November</a:t>
            </a:r>
            <a:endParaRPr lang="en-US" sz="1800" b="0" i="0" u="none" strike="noStrike" kern="1200" cap="none" spc="-1" baseline="0">
              <a:solidFill>
                <a:srgbClr val="000000"/>
              </a:solidFill>
              <a:uFillTx/>
              <a:latin typeface="Arial"/>
            </a:endParaRPr>
          </a:p>
        </p:txBody>
      </p:sp>
      <p:sp>
        <p:nvSpPr>
          <p:cNvPr id="5" name="CustomShape 3">
            <a:extLst>
              <a:ext uri="{FF2B5EF4-FFF2-40B4-BE49-F238E27FC236}">
                <a16:creationId xmlns:a16="http://schemas.microsoft.com/office/drawing/2014/main" id="{3D5D2BB6-AB29-CF99-7836-9ED188CD51CC}"/>
              </a:ext>
            </a:extLst>
          </p:cNvPr>
          <p:cNvSpPr/>
          <p:nvPr/>
        </p:nvSpPr>
        <p:spPr>
          <a:xfrm>
            <a:off x="4961881" y="2085481"/>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D55816"/>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CustomShape 4">
            <a:extLst>
              <a:ext uri="{FF2B5EF4-FFF2-40B4-BE49-F238E27FC236}">
                <a16:creationId xmlns:a16="http://schemas.microsoft.com/office/drawing/2014/main" id="{3C0912FA-987B-9A01-6E12-67848785AC9D}"/>
              </a:ext>
            </a:extLst>
          </p:cNvPr>
          <p:cNvSpPr/>
          <p:nvPr/>
        </p:nvSpPr>
        <p:spPr>
          <a:xfrm>
            <a:off x="4559756" y="2081156"/>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814B7"/>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CustomShape 5">
            <a:extLst>
              <a:ext uri="{FF2B5EF4-FFF2-40B4-BE49-F238E27FC236}">
                <a16:creationId xmlns:a16="http://schemas.microsoft.com/office/drawing/2014/main" id="{F7B99D11-7167-54FE-10D2-3B9D68296A17}"/>
              </a:ext>
            </a:extLst>
          </p:cNvPr>
          <p:cNvSpPr/>
          <p:nvPr/>
        </p:nvSpPr>
        <p:spPr>
          <a:xfrm>
            <a:off x="4070158" y="2080442"/>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19C7D"/>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pic>
        <p:nvPicPr>
          <p:cNvPr id="9" name="Immagine 5">
            <a:extLst>
              <a:ext uri="{FF2B5EF4-FFF2-40B4-BE49-F238E27FC236}">
                <a16:creationId xmlns:a16="http://schemas.microsoft.com/office/drawing/2014/main" id="{2F2C65F6-6268-2F7E-E854-8DCDB8D866C6}"/>
              </a:ext>
            </a:extLst>
          </p:cNvPr>
          <p:cNvPicPr>
            <a:picLocks noChangeAspect="1"/>
          </p:cNvPicPr>
          <p:nvPr/>
        </p:nvPicPr>
        <p:blipFill>
          <a:blip r:embed="rId2"/>
          <a:stretch>
            <a:fillRect/>
          </a:stretch>
        </p:blipFill>
        <p:spPr>
          <a:xfrm>
            <a:off x="7662598" y="3085560"/>
            <a:ext cx="1175397" cy="1482480"/>
          </a:xfrm>
          <a:prstGeom prst="rect">
            <a:avLst/>
          </a:prstGeom>
          <a:noFill/>
          <a:ln cap="flat">
            <a:noFill/>
          </a:ln>
        </p:spPr>
      </p:pic>
      <p:sp>
        <p:nvSpPr>
          <p:cNvPr id="10" name="Line 6">
            <a:extLst>
              <a:ext uri="{FF2B5EF4-FFF2-40B4-BE49-F238E27FC236}">
                <a16:creationId xmlns:a16="http://schemas.microsoft.com/office/drawing/2014/main" id="{DD10F68D-2A07-BCD0-7207-28372939FDE3}"/>
              </a:ext>
            </a:extLst>
          </p:cNvPr>
          <p:cNvSpPr/>
          <p:nvPr/>
        </p:nvSpPr>
        <p:spPr>
          <a:xfrm>
            <a:off x="7141317" y="2847597"/>
            <a:ext cx="51124" cy="129816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1" name="Line 7">
            <a:extLst>
              <a:ext uri="{FF2B5EF4-FFF2-40B4-BE49-F238E27FC236}">
                <a16:creationId xmlns:a16="http://schemas.microsoft.com/office/drawing/2014/main" id="{C8AEABB9-B765-FA0E-16B1-7F815B78844D}"/>
              </a:ext>
            </a:extLst>
          </p:cNvPr>
          <p:cNvSpPr/>
          <p:nvPr/>
        </p:nvSpPr>
        <p:spPr>
          <a:xfrm>
            <a:off x="7368838" y="2831037"/>
            <a:ext cx="379439" cy="31355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2" name="CustomShape 8">
            <a:extLst>
              <a:ext uri="{FF2B5EF4-FFF2-40B4-BE49-F238E27FC236}">
                <a16:creationId xmlns:a16="http://schemas.microsoft.com/office/drawing/2014/main" id="{6C4E575F-1211-942E-9BA6-38E6C3F27AC7}"/>
              </a:ext>
            </a:extLst>
          </p:cNvPr>
          <p:cNvSpPr/>
          <p:nvPr/>
        </p:nvSpPr>
        <p:spPr>
          <a:xfrm>
            <a:off x="6407634" y="3345844"/>
            <a:ext cx="2580844" cy="552538"/>
          </a:xfrm>
          <a:prstGeom prst="rect">
            <a:avLst/>
          </a:prstGeom>
          <a:noFill/>
          <a:ln cap="flat">
            <a:noFill/>
            <a:prstDash val="solid"/>
          </a:ln>
        </p:spPr>
        <p:txBody>
          <a:bodyPr vert="horz" wrap="square" lIns="90004" tIns="44997" rIns="90004" bIns="44997"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1" baseline="0" dirty="0">
                <a:solidFill>
                  <a:srgbClr val="212121"/>
                </a:solidFill>
                <a:highlight>
                  <a:srgbClr val="FFFF00"/>
                </a:highlight>
                <a:uFillTx/>
                <a:latin typeface="Calibri"/>
              </a:rPr>
              <a:t>More and more versions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1" baseline="0" dirty="0">
                <a:solidFill>
                  <a:srgbClr val="212121"/>
                </a:solidFill>
                <a:highlight>
                  <a:srgbClr val="FFFF00"/>
                </a:highlight>
                <a:uFillTx/>
                <a:latin typeface="Calibri"/>
              </a:rPr>
              <a:t>of </a:t>
            </a:r>
            <a:r>
              <a:rPr lang="en-US" sz="1500" b="1" i="0" u="none" strike="noStrike" kern="1200" cap="none" spc="-1" baseline="0" dirty="0" err="1">
                <a:solidFill>
                  <a:srgbClr val="212121"/>
                </a:solidFill>
                <a:highlight>
                  <a:srgbClr val="FFFF00"/>
                </a:highlight>
                <a:uFillTx/>
                <a:latin typeface="Calibri"/>
              </a:rPr>
              <a:t>Spectre</a:t>
            </a:r>
            <a:r>
              <a:rPr lang="en-US" sz="1500" b="1" i="0" u="none" strike="noStrike" kern="1200" cap="none" spc="-1" baseline="0" dirty="0">
                <a:solidFill>
                  <a:srgbClr val="212121"/>
                </a:solidFill>
                <a:highlight>
                  <a:srgbClr val="FFFF00"/>
                </a:highlight>
                <a:uFillTx/>
                <a:latin typeface="Calibri"/>
              </a:rPr>
              <a:t> and Meltdown</a:t>
            </a:r>
            <a:endParaRPr lang="en-US" sz="1500" b="0" i="0" u="none" strike="noStrike" kern="1200" cap="none" spc="-1" baseline="0" dirty="0">
              <a:solidFill>
                <a:srgbClr val="000000"/>
              </a:solidFill>
              <a:highlight>
                <a:srgbClr val="FFFF00"/>
              </a:highlight>
              <a:uFillTx/>
              <a:latin typeface="Arial"/>
            </a:endParaRPr>
          </a:p>
        </p:txBody>
      </p:sp>
      <p:pic>
        <p:nvPicPr>
          <p:cNvPr id="13" name="Immagine 7">
            <a:extLst>
              <a:ext uri="{FF2B5EF4-FFF2-40B4-BE49-F238E27FC236}">
                <a16:creationId xmlns:a16="http://schemas.microsoft.com/office/drawing/2014/main" id="{39416144-84CA-168F-DE9F-E2FA93979D9F}"/>
              </a:ext>
            </a:extLst>
          </p:cNvPr>
          <p:cNvPicPr>
            <a:picLocks noChangeAspect="1"/>
          </p:cNvPicPr>
          <p:nvPr/>
        </p:nvPicPr>
        <p:blipFill>
          <a:blip r:embed="rId3"/>
          <a:stretch>
            <a:fillRect/>
          </a:stretch>
        </p:blipFill>
        <p:spPr>
          <a:xfrm>
            <a:off x="6447598" y="4272479"/>
            <a:ext cx="1861919" cy="1285920"/>
          </a:xfrm>
          <a:prstGeom prst="rect">
            <a:avLst/>
          </a:prstGeom>
          <a:noFill/>
          <a:ln cap="flat">
            <a:noFill/>
          </a:ln>
        </p:spPr>
      </p:pic>
      <p:sp>
        <p:nvSpPr>
          <p:cNvPr id="14" name="CustomShape 9">
            <a:extLst>
              <a:ext uri="{FF2B5EF4-FFF2-40B4-BE49-F238E27FC236}">
                <a16:creationId xmlns:a16="http://schemas.microsoft.com/office/drawing/2014/main" id="{03BE0E84-DE29-A65B-8621-F853EF588BB4}"/>
              </a:ext>
            </a:extLst>
          </p:cNvPr>
          <p:cNvSpPr/>
          <p:nvPr/>
        </p:nvSpPr>
        <p:spPr>
          <a:xfrm>
            <a:off x="3742556" y="2068555"/>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FFFF"/>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dirty="0">
                <a:solidFill>
                  <a:srgbClr val="FFFFFF"/>
                </a:solidFill>
                <a:uFillTx/>
                <a:latin typeface="Calibri"/>
              </a:rPr>
              <a:t>     August</a:t>
            </a:r>
            <a:endParaRPr lang="en-US" sz="1800" b="0" i="0" u="none" strike="noStrike" kern="1200" cap="none" spc="-1" baseline="0" dirty="0">
              <a:solidFill>
                <a:srgbClr val="000000"/>
              </a:solidFill>
              <a:uFillTx/>
              <a:latin typeface="Arial"/>
            </a:endParaRPr>
          </a:p>
        </p:txBody>
      </p:sp>
      <p:sp>
        <p:nvSpPr>
          <p:cNvPr id="15" name="CustomShape 10">
            <a:extLst>
              <a:ext uri="{FF2B5EF4-FFF2-40B4-BE49-F238E27FC236}">
                <a16:creationId xmlns:a16="http://schemas.microsoft.com/office/drawing/2014/main" id="{263666D1-5E85-69D6-3733-8F06F4D60F23}"/>
              </a:ext>
            </a:extLst>
          </p:cNvPr>
          <p:cNvSpPr/>
          <p:nvPr/>
        </p:nvSpPr>
        <p:spPr>
          <a:xfrm>
            <a:off x="2475363" y="2075761"/>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A5300F"/>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6" name="CustomShape 11">
            <a:extLst>
              <a:ext uri="{FF2B5EF4-FFF2-40B4-BE49-F238E27FC236}">
                <a16:creationId xmlns:a16="http://schemas.microsoft.com/office/drawing/2014/main" id="{5C7D8FE4-7DB4-7F39-186B-125FBB6CE34A}"/>
              </a:ext>
            </a:extLst>
          </p:cNvPr>
          <p:cNvSpPr/>
          <p:nvPr/>
        </p:nvSpPr>
        <p:spPr>
          <a:xfrm>
            <a:off x="1985043" y="2040840"/>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9900"/>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7" name="CustomShape 12">
            <a:extLst>
              <a:ext uri="{FF2B5EF4-FFF2-40B4-BE49-F238E27FC236}">
                <a16:creationId xmlns:a16="http://schemas.microsoft.com/office/drawing/2014/main" id="{3104F7C2-96EB-2BA3-2E73-F6D18B8005D7}"/>
              </a:ext>
            </a:extLst>
          </p:cNvPr>
          <p:cNvSpPr/>
          <p:nvPr/>
        </p:nvSpPr>
        <p:spPr>
          <a:xfrm>
            <a:off x="1469157" y="2034357"/>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DB9EA"/>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pic>
        <p:nvPicPr>
          <p:cNvPr id="18" name="Immagine 7">
            <a:extLst>
              <a:ext uri="{FF2B5EF4-FFF2-40B4-BE49-F238E27FC236}">
                <a16:creationId xmlns:a16="http://schemas.microsoft.com/office/drawing/2014/main" id="{E02C85D3-71D9-655B-93CD-D6297733A860}"/>
              </a:ext>
            </a:extLst>
          </p:cNvPr>
          <p:cNvPicPr>
            <a:picLocks noChangeAspect="1"/>
          </p:cNvPicPr>
          <p:nvPr/>
        </p:nvPicPr>
        <p:blipFill>
          <a:blip r:embed="rId3"/>
          <a:stretch>
            <a:fillRect/>
          </a:stretch>
        </p:blipFill>
        <p:spPr>
          <a:xfrm>
            <a:off x="407520" y="3293275"/>
            <a:ext cx="852476" cy="719641"/>
          </a:xfrm>
          <a:prstGeom prst="rect">
            <a:avLst/>
          </a:prstGeom>
          <a:noFill/>
          <a:ln cap="flat">
            <a:noFill/>
          </a:ln>
        </p:spPr>
      </p:pic>
      <p:sp>
        <p:nvSpPr>
          <p:cNvPr id="19" name="CustomShape 13">
            <a:extLst>
              <a:ext uri="{FF2B5EF4-FFF2-40B4-BE49-F238E27FC236}">
                <a16:creationId xmlns:a16="http://schemas.microsoft.com/office/drawing/2014/main" id="{F3BD34F8-84DD-EC45-4256-C1E28000BB83}"/>
              </a:ext>
            </a:extLst>
          </p:cNvPr>
          <p:cNvSpPr/>
          <p:nvPr/>
        </p:nvSpPr>
        <p:spPr>
          <a:xfrm>
            <a:off x="1010521" y="2017084"/>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F0000"/>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a:solidFill>
                  <a:srgbClr val="FFFFFF"/>
                </a:solidFill>
                <a:uFillTx/>
                <a:latin typeface="Calibri"/>
              </a:rPr>
              <a:t>January</a:t>
            </a:r>
            <a:endParaRPr lang="en-US" sz="1800" b="0" i="0" u="none" strike="noStrike" kern="1200" cap="none" spc="-1" baseline="0">
              <a:solidFill>
                <a:srgbClr val="000000"/>
              </a:solidFill>
              <a:uFillTx/>
              <a:latin typeface="Arial"/>
            </a:endParaRPr>
          </a:p>
        </p:txBody>
      </p:sp>
      <p:pic>
        <p:nvPicPr>
          <p:cNvPr id="20" name="Immagine 5">
            <a:extLst>
              <a:ext uri="{FF2B5EF4-FFF2-40B4-BE49-F238E27FC236}">
                <a16:creationId xmlns:a16="http://schemas.microsoft.com/office/drawing/2014/main" id="{959E7279-614F-6F45-4F5B-91880B38E688}"/>
              </a:ext>
            </a:extLst>
          </p:cNvPr>
          <p:cNvPicPr>
            <a:picLocks noChangeAspect="1"/>
          </p:cNvPicPr>
          <p:nvPr/>
        </p:nvPicPr>
        <p:blipFill>
          <a:blip r:embed="rId2"/>
          <a:stretch>
            <a:fillRect/>
          </a:stretch>
        </p:blipFill>
        <p:spPr>
          <a:xfrm>
            <a:off x="2233083" y="3335036"/>
            <a:ext cx="610563" cy="803519"/>
          </a:xfrm>
          <a:prstGeom prst="rect">
            <a:avLst/>
          </a:prstGeom>
          <a:noFill/>
          <a:ln cap="flat">
            <a:noFill/>
          </a:ln>
        </p:spPr>
      </p:pic>
      <p:pic>
        <p:nvPicPr>
          <p:cNvPr id="21" name="Immagine 9">
            <a:extLst>
              <a:ext uri="{FF2B5EF4-FFF2-40B4-BE49-F238E27FC236}">
                <a16:creationId xmlns:a16="http://schemas.microsoft.com/office/drawing/2014/main" id="{CBD0EC0D-E422-8FDF-9365-A16DA68A401D}"/>
              </a:ext>
            </a:extLst>
          </p:cNvPr>
          <p:cNvPicPr>
            <a:picLocks noChangeAspect="1"/>
          </p:cNvPicPr>
          <p:nvPr/>
        </p:nvPicPr>
        <p:blipFill>
          <a:blip r:embed="rId4"/>
          <a:stretch>
            <a:fillRect/>
          </a:stretch>
        </p:blipFill>
        <p:spPr>
          <a:xfrm>
            <a:off x="3959230" y="3256196"/>
            <a:ext cx="871916" cy="803519"/>
          </a:xfrm>
          <a:prstGeom prst="rect">
            <a:avLst/>
          </a:prstGeom>
          <a:noFill/>
          <a:ln cap="flat">
            <a:noFill/>
          </a:ln>
        </p:spPr>
      </p:pic>
      <p:sp>
        <p:nvSpPr>
          <p:cNvPr id="22" name="CustomShape 14">
            <a:extLst>
              <a:ext uri="{FF2B5EF4-FFF2-40B4-BE49-F238E27FC236}">
                <a16:creationId xmlns:a16="http://schemas.microsoft.com/office/drawing/2014/main" id="{68C155C9-8E88-0634-394D-842BD2353C04}"/>
              </a:ext>
            </a:extLst>
          </p:cNvPr>
          <p:cNvSpPr/>
          <p:nvPr/>
        </p:nvSpPr>
        <p:spPr>
          <a:xfrm>
            <a:off x="1427762" y="4130280"/>
            <a:ext cx="2067476" cy="321705"/>
          </a:xfrm>
          <a:prstGeom prst="rect">
            <a:avLst/>
          </a:prstGeom>
          <a:noFill/>
          <a:ln cap="flat">
            <a:noFill/>
            <a:prstDash val="solid"/>
          </a:ln>
        </p:spPr>
        <p:txBody>
          <a:bodyPr vert="horz" wrap="square" lIns="90004" tIns="44997" rIns="90004" bIns="44997"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1" baseline="0" dirty="0">
                <a:solidFill>
                  <a:srgbClr val="000000"/>
                </a:solidFill>
                <a:uFillTx/>
                <a:latin typeface="Calibri"/>
                <a:ea typeface="DejaVu Sans"/>
              </a:rPr>
              <a:t>Meltdown</a:t>
            </a:r>
            <a:endParaRPr lang="en-US" sz="1500" b="0" i="0" u="none" strike="noStrike" kern="1200" cap="none" spc="-1" baseline="0" dirty="0">
              <a:solidFill>
                <a:srgbClr val="000000"/>
              </a:solidFill>
              <a:uFillTx/>
              <a:latin typeface="Arial"/>
            </a:endParaRPr>
          </a:p>
        </p:txBody>
      </p:sp>
      <p:sp>
        <p:nvSpPr>
          <p:cNvPr id="23" name="CustomShape 15">
            <a:extLst>
              <a:ext uri="{FF2B5EF4-FFF2-40B4-BE49-F238E27FC236}">
                <a16:creationId xmlns:a16="http://schemas.microsoft.com/office/drawing/2014/main" id="{85B2CE3F-59E3-8384-741D-AC9A5A5A34AD}"/>
              </a:ext>
            </a:extLst>
          </p:cNvPr>
          <p:cNvSpPr/>
          <p:nvPr/>
        </p:nvSpPr>
        <p:spPr>
          <a:xfrm>
            <a:off x="3288911" y="4132804"/>
            <a:ext cx="2067476" cy="337094"/>
          </a:xfrm>
          <a:prstGeom prst="rect">
            <a:avLst/>
          </a:prstGeom>
          <a:noFill/>
          <a:ln cap="flat">
            <a:noFill/>
            <a:prstDash val="solid"/>
          </a:ln>
        </p:spPr>
        <p:txBody>
          <a:bodyPr vert="horz" wrap="square" lIns="90004" tIns="44997" rIns="90004" bIns="44997" anchor="t" anchorCtr="1" compatLnSpc="1">
            <a:spAutoFit/>
          </a:bodyPr>
          <a:lstStyle/>
          <a:p>
            <a:pPr lvl="0" algn="ctr">
              <a:defRPr sz="1800" b="0" i="0" u="none" strike="noStrike" kern="0" cap="none" spc="0" baseline="0">
                <a:solidFill>
                  <a:srgbClr val="000000"/>
                </a:solidFill>
                <a:uFillTx/>
              </a:defRPr>
            </a:pPr>
            <a:r>
              <a:rPr lang="en-US" sz="1600" b="1" spc="-1" dirty="0">
                <a:solidFill>
                  <a:srgbClr val="000000"/>
                </a:solidFill>
              </a:rPr>
              <a:t>Foreshadow</a:t>
            </a:r>
            <a:endParaRPr lang="en-US" sz="1500" b="0" i="0" u="none" strike="noStrike" kern="1200" cap="none" spc="-1" baseline="0" dirty="0">
              <a:solidFill>
                <a:srgbClr val="000000"/>
              </a:solidFill>
              <a:uFillTx/>
              <a:latin typeface="Arial"/>
            </a:endParaRPr>
          </a:p>
        </p:txBody>
      </p:sp>
      <p:sp>
        <p:nvSpPr>
          <p:cNvPr id="24" name="Line 16">
            <a:extLst>
              <a:ext uri="{FF2B5EF4-FFF2-40B4-BE49-F238E27FC236}">
                <a16:creationId xmlns:a16="http://schemas.microsoft.com/office/drawing/2014/main" id="{A8329563-219D-27DA-02FB-A89BA91CA7FB}"/>
              </a:ext>
            </a:extLst>
          </p:cNvPr>
          <p:cNvSpPr/>
          <p:nvPr/>
        </p:nvSpPr>
        <p:spPr>
          <a:xfrm flipH="1">
            <a:off x="1260363" y="2892603"/>
            <a:ext cx="353881" cy="30888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5" name="Line 17">
            <a:extLst>
              <a:ext uri="{FF2B5EF4-FFF2-40B4-BE49-F238E27FC236}">
                <a16:creationId xmlns:a16="http://schemas.microsoft.com/office/drawing/2014/main" id="{0F36239A-D2FF-BA71-E579-4107E3DCD5CB}"/>
              </a:ext>
            </a:extLst>
          </p:cNvPr>
          <p:cNvSpPr/>
          <p:nvPr/>
        </p:nvSpPr>
        <p:spPr>
          <a:xfrm>
            <a:off x="2078641" y="2907362"/>
            <a:ext cx="252721" cy="3463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6" name="Line 18">
            <a:extLst>
              <a:ext uri="{FF2B5EF4-FFF2-40B4-BE49-F238E27FC236}">
                <a16:creationId xmlns:a16="http://schemas.microsoft.com/office/drawing/2014/main" id="{0A6975A5-E926-9CF6-42CE-182AFF58415C}"/>
              </a:ext>
            </a:extLst>
          </p:cNvPr>
          <p:cNvSpPr/>
          <p:nvPr/>
        </p:nvSpPr>
        <p:spPr>
          <a:xfrm rot="20702894" flipH="1">
            <a:off x="4512195" y="2806202"/>
            <a:ext cx="101516" cy="3384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7" name="CustomShape 14">
            <a:extLst>
              <a:ext uri="{FF2B5EF4-FFF2-40B4-BE49-F238E27FC236}">
                <a16:creationId xmlns:a16="http://schemas.microsoft.com/office/drawing/2014/main" id="{4368126E-45EF-7423-202A-122AE32ACE8C}"/>
              </a:ext>
            </a:extLst>
          </p:cNvPr>
          <p:cNvSpPr/>
          <p:nvPr/>
        </p:nvSpPr>
        <p:spPr>
          <a:xfrm>
            <a:off x="-235800" y="4145761"/>
            <a:ext cx="2067476" cy="321705"/>
          </a:xfrm>
          <a:prstGeom prst="rect">
            <a:avLst/>
          </a:prstGeom>
          <a:noFill/>
          <a:ln cap="flat">
            <a:noFill/>
            <a:prstDash val="solid"/>
          </a:ln>
        </p:spPr>
        <p:txBody>
          <a:bodyPr vert="horz" wrap="square" lIns="90004" tIns="44997" rIns="90004" bIns="44997"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1" baseline="0" dirty="0" err="1">
                <a:solidFill>
                  <a:srgbClr val="000000"/>
                </a:solidFill>
                <a:uFillTx/>
                <a:latin typeface="Calibri"/>
                <a:ea typeface="DejaVu Sans"/>
              </a:rPr>
              <a:t>Spectre</a:t>
            </a:r>
            <a:endParaRPr lang="en-US" sz="1350" b="0" i="0" u="none" strike="noStrike" kern="1200" cap="none" spc="-1" baseline="0" dirty="0">
              <a:solidFill>
                <a:srgbClr val="000000"/>
              </a:solidFill>
              <a:uFillTx/>
              <a:latin typeface="Arial"/>
            </a:endParaRPr>
          </a:p>
        </p:txBody>
      </p:sp>
      <p:sp>
        <p:nvSpPr>
          <p:cNvPr id="38" name="Rectangle 1">
            <a:extLst>
              <a:ext uri="{FF2B5EF4-FFF2-40B4-BE49-F238E27FC236}">
                <a16:creationId xmlns:a16="http://schemas.microsoft.com/office/drawing/2014/main" id="{44045E4A-3526-3A34-9605-6F7900987E4D}"/>
              </a:ext>
            </a:extLst>
          </p:cNvPr>
          <p:cNvSpPr>
            <a:spLocks noChangeArrowheads="1"/>
          </p:cNvSpPr>
          <p:nvPr/>
        </p:nvSpPr>
        <p:spPr bwMode="auto">
          <a:xfrm>
            <a:off x="1" y="5877388"/>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Van </a:t>
            </a:r>
            <a:r>
              <a:rPr lang="en-US" sz="1000" dirty="0" err="1"/>
              <a:t>Bulck</a:t>
            </a:r>
            <a:r>
              <a:rPr lang="en-US" sz="1000" dirty="0"/>
              <a:t>, Jo, et al. "Foreshadow: Extracting the keys to the Intel SGX kingdom with transient out-of-order execution." Proceedings </a:t>
            </a:r>
            <a:r>
              <a:rPr lang="en-US" sz="1000" dirty="0" err="1"/>
              <a:t>fo</a:t>
            </a:r>
            <a:r>
              <a:rPr lang="en-US" sz="1000" dirty="0"/>
              <a:t> the 27th USENIX Security Symposium. USENIX Association, 2018.</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
        <p:nvSpPr>
          <p:cNvPr id="39" name="Rectangle 1">
            <a:extLst>
              <a:ext uri="{FF2B5EF4-FFF2-40B4-BE49-F238E27FC236}">
                <a16:creationId xmlns:a16="http://schemas.microsoft.com/office/drawing/2014/main" id="{0351D6E0-B4C3-9561-D019-0025932D142F}"/>
              </a:ext>
            </a:extLst>
          </p:cNvPr>
          <p:cNvSpPr>
            <a:spLocks noChangeArrowheads="1"/>
          </p:cNvSpPr>
          <p:nvPr/>
        </p:nvSpPr>
        <p:spPr bwMode="auto">
          <a:xfrm>
            <a:off x="7042" y="550671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err="1"/>
              <a:t>Lipp</a:t>
            </a:r>
            <a:r>
              <a:rPr lang="en-US" sz="1000" dirty="0"/>
              <a:t>, Moritz, et al. "Meltdown: Reading kernel memory from user space." Communications of the ACM 63.6 (2020): 46-56.</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
        <p:nvSpPr>
          <p:cNvPr id="40" name="Rectangle 1">
            <a:extLst>
              <a:ext uri="{FF2B5EF4-FFF2-40B4-BE49-F238E27FC236}">
                <a16:creationId xmlns:a16="http://schemas.microsoft.com/office/drawing/2014/main" id="{919BDAD6-E000-C03F-3C57-7AD74910BFF6}"/>
              </a:ext>
            </a:extLst>
          </p:cNvPr>
          <p:cNvSpPr>
            <a:spLocks noChangeArrowheads="1"/>
          </p:cNvSpPr>
          <p:nvPr/>
        </p:nvSpPr>
        <p:spPr bwMode="auto">
          <a:xfrm>
            <a:off x="7042" y="5707719"/>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Kocher, Paul, et al. "</a:t>
            </a:r>
            <a:r>
              <a:rPr lang="en-US" sz="1000" dirty="0" err="1"/>
              <a:t>Spectre</a:t>
            </a:r>
            <a:r>
              <a:rPr lang="en-US" sz="1000" dirty="0"/>
              <a:t> attacks: Exploiting speculative execution." Communications of the ACM 63.7 (2020): 93-101.</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805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Microarchitectural Side-Channel Attacks</a:t>
            </a:r>
          </a:p>
        </p:txBody>
      </p:sp>
      <p:sp>
        <p:nvSpPr>
          <p:cNvPr id="3" name="Rectangle 1027">
            <a:extLst>
              <a:ext uri="{FF2B5EF4-FFF2-40B4-BE49-F238E27FC236}">
                <a16:creationId xmlns:a16="http://schemas.microsoft.com/office/drawing/2014/main" id="{53209C61-D041-51B0-231A-D4FB69DB8466}"/>
              </a:ext>
            </a:extLst>
          </p:cNvPr>
          <p:cNvSpPr txBox="1">
            <a:spLocks noGrp="1"/>
          </p:cNvSpPr>
          <p:nvPr>
            <p:ph idx="1"/>
          </p:nvPr>
        </p:nvSpPr>
        <p:spPr>
          <a:xfrm>
            <a:off x="288522" y="1174098"/>
            <a:ext cx="8581042" cy="4717581"/>
          </a:xfrm>
        </p:spPr>
        <p:txBody>
          <a:bodyPr>
            <a:normAutofit/>
          </a:bodyPr>
          <a:lstStyle/>
          <a:p>
            <a:pPr lvl="0">
              <a:buNone/>
            </a:pPr>
            <a:r>
              <a:rPr lang="en-US" b="1" dirty="0"/>
              <a:t>The story continues</a:t>
            </a:r>
            <a:endParaRPr lang="en-US" dirty="0"/>
          </a:p>
          <a:p>
            <a:pPr lvl="0">
              <a:buNone/>
            </a:pPr>
            <a:br>
              <a:rPr lang="en-US" dirty="0"/>
            </a:br>
            <a:endParaRPr lang="en-US" dirty="0"/>
          </a:p>
        </p:txBody>
      </p:sp>
      <p:sp>
        <p:nvSpPr>
          <p:cNvPr id="4" name="CustomShape 2">
            <a:extLst>
              <a:ext uri="{FF2B5EF4-FFF2-40B4-BE49-F238E27FC236}">
                <a16:creationId xmlns:a16="http://schemas.microsoft.com/office/drawing/2014/main" id="{A4187545-5A0B-E60E-F9E7-03AA7D30BC77}"/>
              </a:ext>
            </a:extLst>
          </p:cNvPr>
          <p:cNvSpPr/>
          <p:nvPr/>
        </p:nvSpPr>
        <p:spPr>
          <a:xfrm>
            <a:off x="6532199" y="2076840"/>
            <a:ext cx="1787039" cy="827275"/>
          </a:xfrm>
          <a:custGeom>
            <a:avLst>
              <a:gd name="f0" fmla="val 166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E917"/>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dirty="0">
                <a:solidFill>
                  <a:srgbClr val="FFFFFF"/>
                </a:solidFill>
                <a:uFillTx/>
                <a:latin typeface="Calibri"/>
              </a:rPr>
              <a:t>2022</a:t>
            </a:r>
            <a:endParaRPr lang="en-US" sz="1800" b="0" i="0" u="none" strike="noStrike" kern="1200" cap="none" spc="-1" baseline="0" dirty="0">
              <a:solidFill>
                <a:srgbClr val="000000"/>
              </a:solidFill>
              <a:uFillTx/>
              <a:latin typeface="Arial"/>
            </a:endParaRPr>
          </a:p>
        </p:txBody>
      </p:sp>
      <p:sp>
        <p:nvSpPr>
          <p:cNvPr id="5" name="CustomShape 3">
            <a:extLst>
              <a:ext uri="{FF2B5EF4-FFF2-40B4-BE49-F238E27FC236}">
                <a16:creationId xmlns:a16="http://schemas.microsoft.com/office/drawing/2014/main" id="{3D5D2BB6-AB29-CF99-7836-9ED188CD51CC}"/>
              </a:ext>
            </a:extLst>
          </p:cNvPr>
          <p:cNvSpPr/>
          <p:nvPr/>
        </p:nvSpPr>
        <p:spPr>
          <a:xfrm>
            <a:off x="4961881" y="2085481"/>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D55816"/>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CustomShape 4">
            <a:extLst>
              <a:ext uri="{FF2B5EF4-FFF2-40B4-BE49-F238E27FC236}">
                <a16:creationId xmlns:a16="http://schemas.microsoft.com/office/drawing/2014/main" id="{3C0912FA-987B-9A01-6E12-67848785AC9D}"/>
              </a:ext>
            </a:extLst>
          </p:cNvPr>
          <p:cNvSpPr/>
          <p:nvPr/>
        </p:nvSpPr>
        <p:spPr>
          <a:xfrm>
            <a:off x="4559756" y="2081156"/>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814B7"/>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CustomShape 5">
            <a:extLst>
              <a:ext uri="{FF2B5EF4-FFF2-40B4-BE49-F238E27FC236}">
                <a16:creationId xmlns:a16="http://schemas.microsoft.com/office/drawing/2014/main" id="{F7B99D11-7167-54FE-10D2-3B9D68296A17}"/>
              </a:ext>
            </a:extLst>
          </p:cNvPr>
          <p:cNvSpPr/>
          <p:nvPr/>
        </p:nvSpPr>
        <p:spPr>
          <a:xfrm>
            <a:off x="4070158" y="2080442"/>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19C7D"/>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1" name="Line 7">
            <a:extLst>
              <a:ext uri="{FF2B5EF4-FFF2-40B4-BE49-F238E27FC236}">
                <a16:creationId xmlns:a16="http://schemas.microsoft.com/office/drawing/2014/main" id="{C8AEABB9-B765-FA0E-16B1-7F815B78844D}"/>
              </a:ext>
            </a:extLst>
          </p:cNvPr>
          <p:cNvSpPr/>
          <p:nvPr/>
        </p:nvSpPr>
        <p:spPr>
          <a:xfrm rot="2985576">
            <a:off x="7117017" y="2831036"/>
            <a:ext cx="379439" cy="31355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4" name="CustomShape 9">
            <a:extLst>
              <a:ext uri="{FF2B5EF4-FFF2-40B4-BE49-F238E27FC236}">
                <a16:creationId xmlns:a16="http://schemas.microsoft.com/office/drawing/2014/main" id="{03BE0E84-DE29-A65B-8621-F853EF588BB4}"/>
              </a:ext>
            </a:extLst>
          </p:cNvPr>
          <p:cNvSpPr/>
          <p:nvPr/>
        </p:nvSpPr>
        <p:spPr>
          <a:xfrm>
            <a:off x="3742556" y="2068555"/>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FFFF"/>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dirty="0">
                <a:solidFill>
                  <a:srgbClr val="FFFFFF"/>
                </a:solidFill>
                <a:uFillTx/>
                <a:latin typeface="Calibri"/>
              </a:rPr>
              <a:t>     2020</a:t>
            </a:r>
            <a:endParaRPr lang="en-US" sz="1800" b="0" i="0" u="none" strike="noStrike" kern="1200" cap="none" spc="-1" baseline="0" dirty="0">
              <a:solidFill>
                <a:srgbClr val="000000"/>
              </a:solidFill>
              <a:uFillTx/>
              <a:latin typeface="Arial"/>
            </a:endParaRPr>
          </a:p>
        </p:txBody>
      </p:sp>
      <p:sp>
        <p:nvSpPr>
          <p:cNvPr id="15" name="CustomShape 10">
            <a:extLst>
              <a:ext uri="{FF2B5EF4-FFF2-40B4-BE49-F238E27FC236}">
                <a16:creationId xmlns:a16="http://schemas.microsoft.com/office/drawing/2014/main" id="{263666D1-5E85-69D6-3733-8F06F4D60F23}"/>
              </a:ext>
            </a:extLst>
          </p:cNvPr>
          <p:cNvSpPr/>
          <p:nvPr/>
        </p:nvSpPr>
        <p:spPr>
          <a:xfrm>
            <a:off x="2475363" y="2075761"/>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A5300F"/>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6" name="CustomShape 11">
            <a:extLst>
              <a:ext uri="{FF2B5EF4-FFF2-40B4-BE49-F238E27FC236}">
                <a16:creationId xmlns:a16="http://schemas.microsoft.com/office/drawing/2014/main" id="{5C7D8FE4-7DB4-7F39-186B-125FBB6CE34A}"/>
              </a:ext>
            </a:extLst>
          </p:cNvPr>
          <p:cNvSpPr/>
          <p:nvPr/>
        </p:nvSpPr>
        <p:spPr>
          <a:xfrm>
            <a:off x="1985043" y="2040840"/>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9900"/>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7" name="CustomShape 12">
            <a:extLst>
              <a:ext uri="{FF2B5EF4-FFF2-40B4-BE49-F238E27FC236}">
                <a16:creationId xmlns:a16="http://schemas.microsoft.com/office/drawing/2014/main" id="{3104F7C2-96EB-2BA3-2E73-F6D18B8005D7}"/>
              </a:ext>
            </a:extLst>
          </p:cNvPr>
          <p:cNvSpPr/>
          <p:nvPr/>
        </p:nvSpPr>
        <p:spPr>
          <a:xfrm>
            <a:off x="1469157" y="2034357"/>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DB9EA"/>
          </a:solidFill>
          <a:ln w="57241" cap="flat">
            <a:solidFill>
              <a:srgbClr val="FFFFFF"/>
            </a:solidFill>
            <a:prstDash val="solid"/>
            <a:round/>
          </a:ln>
          <a:effectLst>
            <a:outerShdw dir="16200000" algn="tl">
              <a:srgbClr val="000000">
                <a:alpha val="2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9" name="CustomShape 13">
            <a:extLst>
              <a:ext uri="{FF2B5EF4-FFF2-40B4-BE49-F238E27FC236}">
                <a16:creationId xmlns:a16="http://schemas.microsoft.com/office/drawing/2014/main" id="{F3BD34F8-84DD-EC45-4256-C1E28000BB83}"/>
              </a:ext>
            </a:extLst>
          </p:cNvPr>
          <p:cNvSpPr/>
          <p:nvPr/>
        </p:nvSpPr>
        <p:spPr>
          <a:xfrm>
            <a:off x="1010521" y="2017084"/>
            <a:ext cx="1760759" cy="827275"/>
          </a:xfrm>
          <a:custGeom>
            <a:avLst>
              <a:gd name="f0" fmla="val 165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F0000"/>
          </a:solidFill>
          <a:ln w="57241" cap="flat">
            <a:solidFill>
              <a:srgbClr val="FFFFFF"/>
            </a:solidFill>
            <a:prstDash val="solid"/>
            <a:round/>
          </a:ln>
          <a:effectLst>
            <a:outerShdw dir="16200000" algn="tl">
              <a:srgbClr val="000000">
                <a:alpha val="20000"/>
              </a:srgbClr>
            </a:outerShdw>
          </a:effectLst>
        </p:spPr>
        <p:txBody>
          <a:bodyPr vert="horz" wrap="square" lIns="90004" tIns="44997" rIns="90004" bIns="44997"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1" baseline="0" dirty="0">
                <a:solidFill>
                  <a:srgbClr val="FFFFFF"/>
                </a:solidFill>
                <a:uFillTx/>
                <a:latin typeface="Calibri"/>
              </a:rPr>
              <a:t>2019</a:t>
            </a:r>
            <a:endParaRPr lang="en-US" sz="1800" b="0" i="0" u="none" strike="noStrike" kern="1200" cap="none" spc="-1" baseline="0" dirty="0">
              <a:solidFill>
                <a:srgbClr val="000000"/>
              </a:solidFill>
              <a:uFillTx/>
              <a:latin typeface="Arial"/>
            </a:endParaRPr>
          </a:p>
        </p:txBody>
      </p:sp>
      <p:pic>
        <p:nvPicPr>
          <p:cNvPr id="20" name="Immagine 5">
            <a:extLst>
              <a:ext uri="{FF2B5EF4-FFF2-40B4-BE49-F238E27FC236}">
                <a16:creationId xmlns:a16="http://schemas.microsoft.com/office/drawing/2014/main" id="{959E7279-614F-6F45-4F5B-91880B38E688}"/>
              </a:ext>
            </a:extLst>
          </p:cNvPr>
          <p:cNvPicPr>
            <a:picLocks noChangeAspect="1"/>
          </p:cNvPicPr>
          <p:nvPr/>
        </p:nvPicPr>
        <p:blipFill>
          <a:blip r:embed="rId2"/>
          <a:srcRect/>
          <a:stretch/>
        </p:blipFill>
        <p:spPr>
          <a:xfrm>
            <a:off x="1501919" y="3365275"/>
            <a:ext cx="687602" cy="660578"/>
          </a:xfrm>
          <a:prstGeom prst="rect">
            <a:avLst/>
          </a:prstGeom>
          <a:noFill/>
          <a:ln cap="flat">
            <a:noFill/>
          </a:ln>
        </p:spPr>
      </p:pic>
      <p:pic>
        <p:nvPicPr>
          <p:cNvPr id="21" name="Immagine 9">
            <a:extLst>
              <a:ext uri="{FF2B5EF4-FFF2-40B4-BE49-F238E27FC236}">
                <a16:creationId xmlns:a16="http://schemas.microsoft.com/office/drawing/2014/main" id="{CBD0EC0D-E422-8FDF-9365-A16DA68A401D}"/>
              </a:ext>
            </a:extLst>
          </p:cNvPr>
          <p:cNvPicPr>
            <a:picLocks noChangeAspect="1"/>
          </p:cNvPicPr>
          <p:nvPr/>
        </p:nvPicPr>
        <p:blipFill>
          <a:blip r:embed="rId3"/>
          <a:srcRect/>
          <a:stretch/>
        </p:blipFill>
        <p:spPr>
          <a:xfrm>
            <a:off x="4189089" y="3412263"/>
            <a:ext cx="871916" cy="712518"/>
          </a:xfrm>
          <a:prstGeom prst="rect">
            <a:avLst/>
          </a:prstGeom>
          <a:noFill/>
          <a:ln cap="flat">
            <a:noFill/>
          </a:ln>
        </p:spPr>
      </p:pic>
      <p:sp>
        <p:nvSpPr>
          <p:cNvPr id="22" name="CustomShape 14">
            <a:extLst>
              <a:ext uri="{FF2B5EF4-FFF2-40B4-BE49-F238E27FC236}">
                <a16:creationId xmlns:a16="http://schemas.microsoft.com/office/drawing/2014/main" id="{68C155C9-8E88-0634-394D-842BD2353C04}"/>
              </a:ext>
            </a:extLst>
          </p:cNvPr>
          <p:cNvSpPr/>
          <p:nvPr/>
        </p:nvSpPr>
        <p:spPr>
          <a:xfrm>
            <a:off x="783366" y="4124780"/>
            <a:ext cx="2067476" cy="321705"/>
          </a:xfrm>
          <a:prstGeom prst="rect">
            <a:avLst/>
          </a:prstGeom>
          <a:noFill/>
          <a:ln cap="flat">
            <a:noFill/>
            <a:prstDash val="solid"/>
          </a:ln>
        </p:spPr>
        <p:txBody>
          <a:bodyPr vert="horz" wrap="square" lIns="90004" tIns="44997" rIns="90004" bIns="44997"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1" baseline="0" dirty="0" err="1">
                <a:solidFill>
                  <a:srgbClr val="000000"/>
                </a:solidFill>
                <a:uFillTx/>
                <a:latin typeface="Calibri"/>
                <a:ea typeface="DejaVu Sans"/>
              </a:rPr>
              <a:t>Zombieload</a:t>
            </a:r>
            <a:endParaRPr lang="en-US" sz="1500" b="0" i="0" u="none" strike="noStrike" kern="1200" cap="none" spc="-1" baseline="0" dirty="0">
              <a:solidFill>
                <a:srgbClr val="000000"/>
              </a:solidFill>
              <a:uFillTx/>
              <a:latin typeface="Arial"/>
            </a:endParaRPr>
          </a:p>
        </p:txBody>
      </p:sp>
      <p:sp>
        <p:nvSpPr>
          <p:cNvPr id="23" name="CustomShape 15">
            <a:extLst>
              <a:ext uri="{FF2B5EF4-FFF2-40B4-BE49-F238E27FC236}">
                <a16:creationId xmlns:a16="http://schemas.microsoft.com/office/drawing/2014/main" id="{85B2CE3F-59E3-8384-741D-AC9A5A5A34AD}"/>
              </a:ext>
            </a:extLst>
          </p:cNvPr>
          <p:cNvSpPr/>
          <p:nvPr/>
        </p:nvSpPr>
        <p:spPr>
          <a:xfrm>
            <a:off x="3538262" y="4124781"/>
            <a:ext cx="2067476" cy="321705"/>
          </a:xfrm>
          <a:prstGeom prst="rect">
            <a:avLst/>
          </a:prstGeom>
          <a:noFill/>
          <a:ln cap="flat">
            <a:noFill/>
            <a:prstDash val="solid"/>
          </a:ln>
        </p:spPr>
        <p:txBody>
          <a:bodyPr vert="horz" wrap="square" lIns="90004" tIns="44997" rIns="90004" bIns="44997" anchor="t" anchorCtr="1" compatLnSpc="1">
            <a:spAutoFit/>
          </a:bodyPr>
          <a:lstStyle/>
          <a:p>
            <a:pPr lvl="0" algn="ctr">
              <a:defRPr sz="1800" b="0" i="0" u="none" strike="noStrike" kern="0" cap="none" spc="0" baseline="0">
                <a:solidFill>
                  <a:srgbClr val="000000"/>
                </a:solidFill>
                <a:uFillTx/>
              </a:defRPr>
            </a:pPr>
            <a:r>
              <a:rPr lang="en-US" sz="1500" b="1" spc="-1" dirty="0">
                <a:solidFill>
                  <a:srgbClr val="000000"/>
                </a:solidFill>
                <a:ea typeface="DejaVu Sans"/>
              </a:rPr>
              <a:t>Load Value Injection</a:t>
            </a:r>
            <a:endParaRPr lang="en-US" sz="1350" b="0" i="0" u="none" strike="noStrike" kern="1200" cap="none" spc="-1" baseline="0" dirty="0">
              <a:solidFill>
                <a:srgbClr val="000000"/>
              </a:solidFill>
              <a:uFillTx/>
              <a:latin typeface="Arial"/>
            </a:endParaRPr>
          </a:p>
        </p:txBody>
      </p:sp>
      <p:sp>
        <p:nvSpPr>
          <p:cNvPr id="25" name="Line 17">
            <a:extLst>
              <a:ext uri="{FF2B5EF4-FFF2-40B4-BE49-F238E27FC236}">
                <a16:creationId xmlns:a16="http://schemas.microsoft.com/office/drawing/2014/main" id="{0F36239A-D2FF-BA71-E579-4107E3DCD5CB}"/>
              </a:ext>
            </a:extLst>
          </p:cNvPr>
          <p:cNvSpPr/>
          <p:nvPr/>
        </p:nvSpPr>
        <p:spPr>
          <a:xfrm rot="2144339">
            <a:off x="1659640" y="2890840"/>
            <a:ext cx="252721" cy="3463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6" name="Line 18">
            <a:extLst>
              <a:ext uri="{FF2B5EF4-FFF2-40B4-BE49-F238E27FC236}">
                <a16:creationId xmlns:a16="http://schemas.microsoft.com/office/drawing/2014/main" id="{0A6975A5-E926-9CF6-42CE-182AFF58415C}"/>
              </a:ext>
            </a:extLst>
          </p:cNvPr>
          <p:cNvSpPr/>
          <p:nvPr/>
        </p:nvSpPr>
        <p:spPr>
          <a:xfrm rot="20567376" flipH="1">
            <a:off x="4508463" y="2806202"/>
            <a:ext cx="101516" cy="3384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7241" cap="flat">
            <a:solidFill>
              <a:srgbClr val="000000"/>
            </a:solidFill>
            <a:custDash>
              <a:ds d="100000" sp="100000"/>
            </a:custDash>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6" name="CustomShape 15">
            <a:extLst>
              <a:ext uri="{FF2B5EF4-FFF2-40B4-BE49-F238E27FC236}">
                <a16:creationId xmlns:a16="http://schemas.microsoft.com/office/drawing/2014/main" id="{B9A35DA5-18F5-CBBE-C42B-31056EB87208}"/>
              </a:ext>
            </a:extLst>
          </p:cNvPr>
          <p:cNvSpPr/>
          <p:nvPr/>
        </p:nvSpPr>
        <p:spPr>
          <a:xfrm>
            <a:off x="6272998" y="3337987"/>
            <a:ext cx="2067476" cy="321705"/>
          </a:xfrm>
          <a:prstGeom prst="rect">
            <a:avLst/>
          </a:prstGeom>
          <a:noFill/>
          <a:ln cap="flat">
            <a:noFill/>
            <a:prstDash val="solid"/>
          </a:ln>
        </p:spPr>
        <p:txBody>
          <a:bodyPr vert="horz" wrap="square" lIns="90004" tIns="44997" rIns="90004" bIns="44997" anchor="t" anchorCtr="1" compatLnSpc="1">
            <a:spAutoFit/>
          </a:bodyPr>
          <a:lstStyle/>
          <a:p>
            <a:pPr lvl="0" algn="ctr">
              <a:defRPr sz="1800" b="0" i="0" u="none" strike="noStrike" kern="0" cap="none" spc="0" baseline="0">
                <a:solidFill>
                  <a:srgbClr val="000000"/>
                </a:solidFill>
                <a:uFillTx/>
              </a:defRPr>
            </a:pPr>
            <a:r>
              <a:rPr lang="en-US" sz="1500" b="1" spc="-1" dirty="0" err="1">
                <a:solidFill>
                  <a:srgbClr val="000000"/>
                </a:solidFill>
                <a:ea typeface="DejaVu Sans"/>
              </a:rPr>
              <a:t>Retbleed</a:t>
            </a:r>
            <a:endParaRPr lang="en-US" sz="1350" b="0" i="0" u="none" strike="noStrike" kern="1200" cap="none" spc="-1" baseline="0" dirty="0">
              <a:solidFill>
                <a:srgbClr val="000000"/>
              </a:solidFill>
              <a:uFillTx/>
              <a:latin typeface="Arial"/>
            </a:endParaRPr>
          </a:p>
        </p:txBody>
      </p:sp>
      <p:sp>
        <p:nvSpPr>
          <p:cNvPr id="37" name="Rectangle 1">
            <a:extLst>
              <a:ext uri="{FF2B5EF4-FFF2-40B4-BE49-F238E27FC236}">
                <a16:creationId xmlns:a16="http://schemas.microsoft.com/office/drawing/2014/main" id="{F4B1E6C2-5D51-AE17-8A20-19E8A14C08D7}"/>
              </a:ext>
            </a:extLst>
          </p:cNvPr>
          <p:cNvSpPr>
            <a:spLocks noChangeArrowheads="1"/>
          </p:cNvSpPr>
          <p:nvPr/>
        </p:nvSpPr>
        <p:spPr bwMode="auto">
          <a:xfrm>
            <a:off x="1" y="5954332"/>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https://www.theregister.com/2022/07/12/amd_intel_retbleed/</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
        <p:nvSpPr>
          <p:cNvPr id="38" name="Rectangle 1">
            <a:extLst>
              <a:ext uri="{FF2B5EF4-FFF2-40B4-BE49-F238E27FC236}">
                <a16:creationId xmlns:a16="http://schemas.microsoft.com/office/drawing/2014/main" id="{B234D2B9-5422-26E7-1FB2-2B373388E589}"/>
              </a:ext>
            </a:extLst>
          </p:cNvPr>
          <p:cNvSpPr>
            <a:spLocks noChangeArrowheads="1"/>
          </p:cNvSpPr>
          <p:nvPr/>
        </p:nvSpPr>
        <p:spPr bwMode="auto">
          <a:xfrm>
            <a:off x="7042" y="535377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Schwarz, Michael, et al. "</a:t>
            </a:r>
            <a:r>
              <a:rPr lang="en-US" sz="1000" dirty="0" err="1"/>
              <a:t>ZombieLoad</a:t>
            </a:r>
            <a:r>
              <a:rPr lang="en-US" sz="1000" dirty="0"/>
              <a:t>: Cross-privilege-boundary data sampling." Proceedings of the 2019 ACM SIGSAC Conference on Computer and Communications Security. 2019.</a:t>
            </a:r>
            <a:endParaRPr lang="it-IT" altLang="it-IT" sz="1000" dirty="0"/>
          </a:p>
        </p:txBody>
      </p:sp>
      <p:sp>
        <p:nvSpPr>
          <p:cNvPr id="39" name="Rectangle 1">
            <a:extLst>
              <a:ext uri="{FF2B5EF4-FFF2-40B4-BE49-F238E27FC236}">
                <a16:creationId xmlns:a16="http://schemas.microsoft.com/office/drawing/2014/main" id="{C3C8A571-5AD3-A390-AFA9-E8BF65454B0D}"/>
              </a:ext>
            </a:extLst>
          </p:cNvPr>
          <p:cNvSpPr>
            <a:spLocks noChangeArrowheads="1"/>
          </p:cNvSpPr>
          <p:nvPr/>
        </p:nvSpPr>
        <p:spPr bwMode="auto">
          <a:xfrm>
            <a:off x="7042" y="5714355"/>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Van </a:t>
            </a:r>
            <a:r>
              <a:rPr lang="en-US" sz="1000" dirty="0" err="1"/>
              <a:t>Bulck</a:t>
            </a:r>
            <a:r>
              <a:rPr lang="en-US" sz="1000" dirty="0"/>
              <a:t>, Jo, et al. "LVI: Hijacking transient execution through microarchitectural load value injection." 2020 IEEE Symposium on Security and Privacy (SP). IEEE, 2020.</a:t>
            </a:r>
            <a:endParaRPr lang="it-IT" altLang="it-IT" sz="1000" dirty="0"/>
          </a:p>
        </p:txBody>
      </p:sp>
    </p:spTree>
    <p:extLst>
      <p:ext uri="{BB962C8B-B14F-4D97-AF65-F5344CB8AC3E}">
        <p14:creationId xmlns:p14="http://schemas.microsoft.com/office/powerpoint/2010/main" val="326415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magine 39">
            <a:extLst>
              <a:ext uri="{FF2B5EF4-FFF2-40B4-BE49-F238E27FC236}">
                <a16:creationId xmlns:a16="http://schemas.microsoft.com/office/drawing/2014/main" id="{8180E1DC-5EAD-BC7A-DB3E-D44B68EFE1CD}"/>
              </a:ext>
            </a:extLst>
          </p:cNvPr>
          <p:cNvPicPr>
            <a:picLocks noChangeAspect="1"/>
          </p:cNvPicPr>
          <p:nvPr/>
        </p:nvPicPr>
        <p:blipFill>
          <a:blip r:embed="rId2"/>
          <a:srcRect/>
          <a:stretch/>
        </p:blipFill>
        <p:spPr>
          <a:xfrm>
            <a:off x="6268199" y="2715583"/>
            <a:ext cx="2534866" cy="1417129"/>
          </a:xfrm>
          <a:prstGeom prst="rect">
            <a:avLst/>
          </a:prstGeom>
        </p:spPr>
      </p:pic>
      <p:sp>
        <p:nvSpPr>
          <p:cNvPr id="2" name="Title 1"/>
          <p:cNvSpPr>
            <a:spLocks noGrp="1"/>
          </p:cNvSpPr>
          <p:nvPr>
            <p:ph type="title"/>
          </p:nvPr>
        </p:nvSpPr>
        <p:spPr/>
        <p:txBody>
          <a:bodyPr/>
          <a:lstStyle/>
          <a:p>
            <a:r>
              <a:rPr lang="en-US" dirty="0"/>
              <a:t>Microarchitectural Side-Channel Attacks</a:t>
            </a:r>
          </a:p>
        </p:txBody>
      </p:sp>
      <p:sp>
        <p:nvSpPr>
          <p:cNvPr id="10" name="Content Placeholder 1">
            <a:extLst>
              <a:ext uri="{FF2B5EF4-FFF2-40B4-BE49-F238E27FC236}">
                <a16:creationId xmlns:a16="http://schemas.microsoft.com/office/drawing/2014/main" id="{94934A7E-3E9B-14AA-A0BC-FC1A349B40CA}"/>
              </a:ext>
            </a:extLst>
          </p:cNvPr>
          <p:cNvSpPr txBox="1">
            <a:spLocks/>
          </p:cNvSpPr>
          <p:nvPr/>
        </p:nvSpPr>
        <p:spPr>
          <a:xfrm>
            <a:off x="375642" y="860216"/>
            <a:ext cx="8479837" cy="5265948"/>
          </a:xfrm>
          <a:prstGeom prst="rect">
            <a:avLst/>
          </a:prstGeom>
        </p:spPr>
        <p:txBody>
          <a:bodyPr>
            <a:normAutofit/>
          </a:bodyPr>
          <a:lst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MSCAs are already considered a serious threat both at the academic and industrial level</a:t>
            </a:r>
          </a:p>
          <a:p>
            <a:endParaRPr lang="en-US" sz="100" dirty="0"/>
          </a:p>
          <a:p>
            <a:r>
              <a:rPr lang="en-US" dirty="0"/>
              <a:t>Several IT companies published official </a:t>
            </a:r>
            <a:r>
              <a:rPr lang="en-US" b="1" dirty="0"/>
              <a:t>security advisories </a:t>
            </a:r>
            <a:r>
              <a:rPr lang="en-US" dirty="0"/>
              <a:t>about MSCAs</a:t>
            </a:r>
            <a:r>
              <a:rPr lang="en-US" baseline="30000" dirty="0"/>
              <a:t>*</a:t>
            </a:r>
          </a:p>
        </p:txBody>
      </p:sp>
      <p:pic>
        <p:nvPicPr>
          <p:cNvPr id="13" name="Immagine 12">
            <a:extLst>
              <a:ext uri="{FF2B5EF4-FFF2-40B4-BE49-F238E27FC236}">
                <a16:creationId xmlns:a16="http://schemas.microsoft.com/office/drawing/2014/main" id="{51081274-1A10-7E99-3F3B-17179686F61B}"/>
              </a:ext>
            </a:extLst>
          </p:cNvPr>
          <p:cNvPicPr>
            <a:picLocks noChangeAspect="1"/>
          </p:cNvPicPr>
          <p:nvPr/>
        </p:nvPicPr>
        <p:blipFill>
          <a:blip r:embed="rId3"/>
          <a:stretch>
            <a:fillRect/>
          </a:stretch>
        </p:blipFill>
        <p:spPr>
          <a:xfrm>
            <a:off x="2052206" y="3595029"/>
            <a:ext cx="1191345" cy="1196664"/>
          </a:xfrm>
          <a:prstGeom prst="rect">
            <a:avLst/>
          </a:prstGeom>
        </p:spPr>
      </p:pic>
      <p:pic>
        <p:nvPicPr>
          <p:cNvPr id="18" name="Immagine 17">
            <a:extLst>
              <a:ext uri="{FF2B5EF4-FFF2-40B4-BE49-F238E27FC236}">
                <a16:creationId xmlns:a16="http://schemas.microsoft.com/office/drawing/2014/main" id="{94E6595F-D993-6AA2-CD30-17D174C5F53A}"/>
              </a:ext>
            </a:extLst>
          </p:cNvPr>
          <p:cNvPicPr>
            <a:picLocks noChangeAspect="1"/>
          </p:cNvPicPr>
          <p:nvPr/>
        </p:nvPicPr>
        <p:blipFill>
          <a:blip r:embed="rId4"/>
          <a:stretch>
            <a:fillRect/>
          </a:stretch>
        </p:blipFill>
        <p:spPr>
          <a:xfrm>
            <a:off x="2899673" y="5200225"/>
            <a:ext cx="707429" cy="872029"/>
          </a:xfrm>
          <a:prstGeom prst="rect">
            <a:avLst/>
          </a:prstGeom>
        </p:spPr>
      </p:pic>
      <p:pic>
        <p:nvPicPr>
          <p:cNvPr id="24" name="Immagine 23">
            <a:extLst>
              <a:ext uri="{FF2B5EF4-FFF2-40B4-BE49-F238E27FC236}">
                <a16:creationId xmlns:a16="http://schemas.microsoft.com/office/drawing/2014/main" id="{696F98FE-0FD6-748A-CF24-745EF322CE3D}"/>
              </a:ext>
            </a:extLst>
          </p:cNvPr>
          <p:cNvPicPr>
            <a:picLocks noChangeAspect="1"/>
          </p:cNvPicPr>
          <p:nvPr/>
        </p:nvPicPr>
        <p:blipFill>
          <a:blip r:embed="rId5"/>
          <a:stretch>
            <a:fillRect/>
          </a:stretch>
        </p:blipFill>
        <p:spPr>
          <a:xfrm>
            <a:off x="1132848" y="4949034"/>
            <a:ext cx="1679295" cy="512888"/>
          </a:xfrm>
          <a:prstGeom prst="rect">
            <a:avLst/>
          </a:prstGeom>
        </p:spPr>
      </p:pic>
      <p:pic>
        <p:nvPicPr>
          <p:cNvPr id="27" name="Immagine 26">
            <a:extLst>
              <a:ext uri="{FF2B5EF4-FFF2-40B4-BE49-F238E27FC236}">
                <a16:creationId xmlns:a16="http://schemas.microsoft.com/office/drawing/2014/main" id="{5FB9B5E6-F351-2C9F-6E2E-321D97610297}"/>
              </a:ext>
            </a:extLst>
          </p:cNvPr>
          <p:cNvPicPr>
            <a:picLocks noChangeAspect="1"/>
          </p:cNvPicPr>
          <p:nvPr/>
        </p:nvPicPr>
        <p:blipFill>
          <a:blip r:embed="rId6"/>
          <a:stretch>
            <a:fillRect/>
          </a:stretch>
        </p:blipFill>
        <p:spPr>
          <a:xfrm>
            <a:off x="3647003" y="3073360"/>
            <a:ext cx="1180321" cy="622629"/>
          </a:xfrm>
          <a:prstGeom prst="rect">
            <a:avLst/>
          </a:prstGeom>
        </p:spPr>
      </p:pic>
      <p:pic>
        <p:nvPicPr>
          <p:cNvPr id="29" name="Immagine 28">
            <a:extLst>
              <a:ext uri="{FF2B5EF4-FFF2-40B4-BE49-F238E27FC236}">
                <a16:creationId xmlns:a16="http://schemas.microsoft.com/office/drawing/2014/main" id="{2E9B3370-655A-0702-17CA-9A950A4726E0}"/>
              </a:ext>
            </a:extLst>
          </p:cNvPr>
          <p:cNvPicPr>
            <a:picLocks noChangeAspect="1"/>
          </p:cNvPicPr>
          <p:nvPr/>
        </p:nvPicPr>
        <p:blipFill>
          <a:blip r:embed="rId7"/>
          <a:stretch>
            <a:fillRect/>
          </a:stretch>
        </p:blipFill>
        <p:spPr>
          <a:xfrm>
            <a:off x="196847" y="3444135"/>
            <a:ext cx="1430949" cy="481926"/>
          </a:xfrm>
          <a:prstGeom prst="rect">
            <a:avLst/>
          </a:prstGeom>
        </p:spPr>
      </p:pic>
      <p:pic>
        <p:nvPicPr>
          <p:cNvPr id="30" name="Immagine 29">
            <a:extLst>
              <a:ext uri="{FF2B5EF4-FFF2-40B4-BE49-F238E27FC236}">
                <a16:creationId xmlns:a16="http://schemas.microsoft.com/office/drawing/2014/main" id="{6A4E790E-D4B9-F144-5EB6-B13831E3BE91}"/>
              </a:ext>
            </a:extLst>
          </p:cNvPr>
          <p:cNvPicPr>
            <a:picLocks noChangeAspect="1"/>
          </p:cNvPicPr>
          <p:nvPr/>
        </p:nvPicPr>
        <p:blipFill>
          <a:blip r:embed="rId8"/>
          <a:stretch>
            <a:fillRect/>
          </a:stretch>
        </p:blipFill>
        <p:spPr>
          <a:xfrm>
            <a:off x="196847" y="5025410"/>
            <a:ext cx="818773" cy="818773"/>
          </a:xfrm>
          <a:prstGeom prst="rect">
            <a:avLst/>
          </a:prstGeom>
        </p:spPr>
      </p:pic>
      <p:pic>
        <p:nvPicPr>
          <p:cNvPr id="31" name="Immagine 30">
            <a:extLst>
              <a:ext uri="{FF2B5EF4-FFF2-40B4-BE49-F238E27FC236}">
                <a16:creationId xmlns:a16="http://schemas.microsoft.com/office/drawing/2014/main" id="{7354A561-B9DF-3FD9-8D8A-C496E2FF6ECF}"/>
              </a:ext>
            </a:extLst>
          </p:cNvPr>
          <p:cNvPicPr>
            <a:picLocks noChangeAspect="1"/>
          </p:cNvPicPr>
          <p:nvPr/>
        </p:nvPicPr>
        <p:blipFill>
          <a:blip r:embed="rId9"/>
          <a:stretch>
            <a:fillRect/>
          </a:stretch>
        </p:blipFill>
        <p:spPr>
          <a:xfrm>
            <a:off x="6192005" y="2150755"/>
            <a:ext cx="1568174" cy="878178"/>
          </a:xfrm>
          <a:prstGeom prst="rect">
            <a:avLst/>
          </a:prstGeom>
        </p:spPr>
      </p:pic>
      <p:pic>
        <p:nvPicPr>
          <p:cNvPr id="32" name="Immagine 31">
            <a:extLst>
              <a:ext uri="{FF2B5EF4-FFF2-40B4-BE49-F238E27FC236}">
                <a16:creationId xmlns:a16="http://schemas.microsoft.com/office/drawing/2014/main" id="{3C9BA8A6-7E47-F7A8-EA9A-F8CBB1A5DF72}"/>
              </a:ext>
            </a:extLst>
          </p:cNvPr>
          <p:cNvPicPr>
            <a:picLocks noChangeAspect="1"/>
          </p:cNvPicPr>
          <p:nvPr/>
        </p:nvPicPr>
        <p:blipFill>
          <a:blip r:embed="rId10"/>
          <a:stretch>
            <a:fillRect/>
          </a:stretch>
        </p:blipFill>
        <p:spPr>
          <a:xfrm>
            <a:off x="5223601" y="5441772"/>
            <a:ext cx="1634054" cy="653621"/>
          </a:xfrm>
          <a:prstGeom prst="rect">
            <a:avLst/>
          </a:prstGeom>
        </p:spPr>
      </p:pic>
      <p:pic>
        <p:nvPicPr>
          <p:cNvPr id="33" name="Immagine 32">
            <a:extLst>
              <a:ext uri="{FF2B5EF4-FFF2-40B4-BE49-F238E27FC236}">
                <a16:creationId xmlns:a16="http://schemas.microsoft.com/office/drawing/2014/main" id="{F77435A2-BF15-5749-97A5-7289C92C35B2}"/>
              </a:ext>
            </a:extLst>
          </p:cNvPr>
          <p:cNvPicPr>
            <a:picLocks noChangeAspect="1"/>
          </p:cNvPicPr>
          <p:nvPr/>
        </p:nvPicPr>
        <p:blipFill>
          <a:blip r:embed="rId11"/>
          <a:stretch>
            <a:fillRect/>
          </a:stretch>
        </p:blipFill>
        <p:spPr>
          <a:xfrm>
            <a:off x="5095819" y="3065757"/>
            <a:ext cx="1322417" cy="872029"/>
          </a:xfrm>
          <a:prstGeom prst="rect">
            <a:avLst/>
          </a:prstGeom>
        </p:spPr>
      </p:pic>
      <p:pic>
        <p:nvPicPr>
          <p:cNvPr id="34" name="Immagine 33">
            <a:extLst>
              <a:ext uri="{FF2B5EF4-FFF2-40B4-BE49-F238E27FC236}">
                <a16:creationId xmlns:a16="http://schemas.microsoft.com/office/drawing/2014/main" id="{646E86BD-1E13-D01A-D3F5-D8CDADC5AE10}"/>
              </a:ext>
            </a:extLst>
          </p:cNvPr>
          <p:cNvPicPr>
            <a:picLocks noChangeAspect="1"/>
          </p:cNvPicPr>
          <p:nvPr/>
        </p:nvPicPr>
        <p:blipFill>
          <a:blip r:embed="rId12"/>
          <a:stretch>
            <a:fillRect/>
          </a:stretch>
        </p:blipFill>
        <p:spPr>
          <a:xfrm>
            <a:off x="261084" y="4134874"/>
            <a:ext cx="1704001" cy="565080"/>
          </a:xfrm>
          <a:prstGeom prst="rect">
            <a:avLst/>
          </a:prstGeom>
        </p:spPr>
      </p:pic>
      <p:pic>
        <p:nvPicPr>
          <p:cNvPr id="35" name="Immagine 34">
            <a:extLst>
              <a:ext uri="{FF2B5EF4-FFF2-40B4-BE49-F238E27FC236}">
                <a16:creationId xmlns:a16="http://schemas.microsoft.com/office/drawing/2014/main" id="{2C18C3BD-D781-B13F-F9C1-59240D382C63}"/>
              </a:ext>
            </a:extLst>
          </p:cNvPr>
          <p:cNvPicPr>
            <a:picLocks noChangeAspect="1"/>
          </p:cNvPicPr>
          <p:nvPr/>
        </p:nvPicPr>
        <p:blipFill>
          <a:blip r:embed="rId13"/>
          <a:stretch>
            <a:fillRect/>
          </a:stretch>
        </p:blipFill>
        <p:spPr>
          <a:xfrm>
            <a:off x="0" y="2387053"/>
            <a:ext cx="2287062" cy="838384"/>
          </a:xfrm>
          <a:prstGeom prst="rect">
            <a:avLst/>
          </a:prstGeom>
        </p:spPr>
      </p:pic>
      <p:pic>
        <p:nvPicPr>
          <p:cNvPr id="36" name="Immagine 35">
            <a:extLst>
              <a:ext uri="{FF2B5EF4-FFF2-40B4-BE49-F238E27FC236}">
                <a16:creationId xmlns:a16="http://schemas.microsoft.com/office/drawing/2014/main" id="{9B787FC9-1ACF-ED89-2A1A-D2E69749A4A1}"/>
              </a:ext>
            </a:extLst>
          </p:cNvPr>
          <p:cNvPicPr>
            <a:picLocks noChangeAspect="1"/>
          </p:cNvPicPr>
          <p:nvPr/>
        </p:nvPicPr>
        <p:blipFill>
          <a:blip r:embed="rId14"/>
          <a:stretch>
            <a:fillRect/>
          </a:stretch>
        </p:blipFill>
        <p:spPr>
          <a:xfrm>
            <a:off x="6849326" y="4726596"/>
            <a:ext cx="2020238" cy="577211"/>
          </a:xfrm>
          <a:prstGeom prst="rect">
            <a:avLst/>
          </a:prstGeom>
        </p:spPr>
      </p:pic>
      <p:pic>
        <p:nvPicPr>
          <p:cNvPr id="41" name="Immagine 40">
            <a:extLst>
              <a:ext uri="{FF2B5EF4-FFF2-40B4-BE49-F238E27FC236}">
                <a16:creationId xmlns:a16="http://schemas.microsoft.com/office/drawing/2014/main" id="{7324B422-8E33-7A83-57C5-03A6F600E1DB}"/>
              </a:ext>
            </a:extLst>
          </p:cNvPr>
          <p:cNvPicPr>
            <a:picLocks noChangeAspect="1"/>
          </p:cNvPicPr>
          <p:nvPr/>
        </p:nvPicPr>
        <p:blipFill>
          <a:blip r:embed="rId15"/>
          <a:stretch>
            <a:fillRect/>
          </a:stretch>
        </p:blipFill>
        <p:spPr>
          <a:xfrm>
            <a:off x="7695421" y="2511784"/>
            <a:ext cx="1309720" cy="607234"/>
          </a:xfrm>
          <a:prstGeom prst="rect">
            <a:avLst/>
          </a:prstGeom>
        </p:spPr>
      </p:pic>
      <p:pic>
        <p:nvPicPr>
          <p:cNvPr id="42" name="Immagine 41">
            <a:extLst>
              <a:ext uri="{FF2B5EF4-FFF2-40B4-BE49-F238E27FC236}">
                <a16:creationId xmlns:a16="http://schemas.microsoft.com/office/drawing/2014/main" id="{7537F0F8-D2C6-831B-02D6-5339810616B6}"/>
              </a:ext>
            </a:extLst>
          </p:cNvPr>
          <p:cNvPicPr>
            <a:picLocks noChangeAspect="1"/>
          </p:cNvPicPr>
          <p:nvPr/>
        </p:nvPicPr>
        <p:blipFill>
          <a:blip r:embed="rId16"/>
          <a:stretch>
            <a:fillRect/>
          </a:stretch>
        </p:blipFill>
        <p:spPr>
          <a:xfrm>
            <a:off x="4583863" y="4047786"/>
            <a:ext cx="1934353" cy="678810"/>
          </a:xfrm>
          <a:prstGeom prst="rect">
            <a:avLst/>
          </a:prstGeom>
        </p:spPr>
      </p:pic>
      <p:pic>
        <p:nvPicPr>
          <p:cNvPr id="43" name="Immagine 42">
            <a:extLst>
              <a:ext uri="{FF2B5EF4-FFF2-40B4-BE49-F238E27FC236}">
                <a16:creationId xmlns:a16="http://schemas.microsoft.com/office/drawing/2014/main" id="{D70FD1E0-72E6-2B39-B804-26537483B49D}"/>
              </a:ext>
            </a:extLst>
          </p:cNvPr>
          <p:cNvPicPr>
            <a:picLocks noChangeAspect="1"/>
          </p:cNvPicPr>
          <p:nvPr/>
        </p:nvPicPr>
        <p:blipFill>
          <a:blip r:embed="rId17"/>
          <a:stretch>
            <a:fillRect/>
          </a:stretch>
        </p:blipFill>
        <p:spPr>
          <a:xfrm>
            <a:off x="4607556" y="2242011"/>
            <a:ext cx="1712849" cy="539547"/>
          </a:xfrm>
          <a:prstGeom prst="rect">
            <a:avLst/>
          </a:prstGeom>
        </p:spPr>
      </p:pic>
      <p:pic>
        <p:nvPicPr>
          <p:cNvPr id="44" name="Immagine 43">
            <a:extLst>
              <a:ext uri="{FF2B5EF4-FFF2-40B4-BE49-F238E27FC236}">
                <a16:creationId xmlns:a16="http://schemas.microsoft.com/office/drawing/2014/main" id="{2A6D630C-5A6E-EC79-F9E1-D3DA46735CA8}"/>
              </a:ext>
            </a:extLst>
          </p:cNvPr>
          <p:cNvPicPr>
            <a:picLocks noChangeAspect="1"/>
          </p:cNvPicPr>
          <p:nvPr/>
        </p:nvPicPr>
        <p:blipFill>
          <a:blip r:embed="rId18"/>
          <a:stretch>
            <a:fillRect/>
          </a:stretch>
        </p:blipFill>
        <p:spPr>
          <a:xfrm>
            <a:off x="6857655" y="3749103"/>
            <a:ext cx="1662447" cy="831224"/>
          </a:xfrm>
          <a:prstGeom prst="rect">
            <a:avLst/>
          </a:prstGeom>
        </p:spPr>
      </p:pic>
      <p:pic>
        <p:nvPicPr>
          <p:cNvPr id="45" name="Immagine 44">
            <a:extLst>
              <a:ext uri="{FF2B5EF4-FFF2-40B4-BE49-F238E27FC236}">
                <a16:creationId xmlns:a16="http://schemas.microsoft.com/office/drawing/2014/main" id="{2F882B5A-E6A9-7713-E30F-099C2E47A8B8}"/>
              </a:ext>
            </a:extLst>
          </p:cNvPr>
          <p:cNvPicPr>
            <a:picLocks noChangeAspect="1"/>
          </p:cNvPicPr>
          <p:nvPr/>
        </p:nvPicPr>
        <p:blipFill>
          <a:blip r:embed="rId19"/>
          <a:stretch>
            <a:fillRect/>
          </a:stretch>
        </p:blipFill>
        <p:spPr>
          <a:xfrm>
            <a:off x="3162561" y="3923437"/>
            <a:ext cx="1223223" cy="1228684"/>
          </a:xfrm>
          <a:prstGeom prst="rect">
            <a:avLst/>
          </a:prstGeom>
        </p:spPr>
      </p:pic>
      <p:sp>
        <p:nvSpPr>
          <p:cNvPr id="46" name="Rectangle 1">
            <a:extLst>
              <a:ext uri="{FF2B5EF4-FFF2-40B4-BE49-F238E27FC236}">
                <a16:creationId xmlns:a16="http://schemas.microsoft.com/office/drawing/2014/main" id="{2BC69898-955F-BA41-53AE-EB78FAEA27F8}"/>
              </a:ext>
            </a:extLst>
          </p:cNvPr>
          <p:cNvSpPr>
            <a:spLocks noChangeArrowheads="1"/>
          </p:cNvSpPr>
          <p:nvPr/>
        </p:nvSpPr>
        <p:spPr bwMode="auto">
          <a:xfrm>
            <a:off x="375642" y="6023977"/>
            <a:ext cx="114413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000" dirty="0"/>
              <a:t>*meltdownattack.com</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pic>
        <p:nvPicPr>
          <p:cNvPr id="47" name="Immagine 46">
            <a:extLst>
              <a:ext uri="{FF2B5EF4-FFF2-40B4-BE49-F238E27FC236}">
                <a16:creationId xmlns:a16="http://schemas.microsoft.com/office/drawing/2014/main" id="{EFEA55D4-9F9D-AEF3-7D9D-DC579AA636BD}"/>
              </a:ext>
            </a:extLst>
          </p:cNvPr>
          <p:cNvPicPr>
            <a:picLocks noChangeAspect="1"/>
          </p:cNvPicPr>
          <p:nvPr/>
        </p:nvPicPr>
        <p:blipFill>
          <a:blip r:embed="rId20"/>
          <a:stretch>
            <a:fillRect/>
          </a:stretch>
        </p:blipFill>
        <p:spPr>
          <a:xfrm>
            <a:off x="2287062" y="2299285"/>
            <a:ext cx="1772829" cy="533149"/>
          </a:xfrm>
          <a:prstGeom prst="rect">
            <a:avLst/>
          </a:prstGeom>
        </p:spPr>
      </p:pic>
      <p:pic>
        <p:nvPicPr>
          <p:cNvPr id="12" name="Immagine 11">
            <a:extLst>
              <a:ext uri="{FF2B5EF4-FFF2-40B4-BE49-F238E27FC236}">
                <a16:creationId xmlns:a16="http://schemas.microsoft.com/office/drawing/2014/main" id="{73294123-2616-7D89-0127-3E3C051CF037}"/>
              </a:ext>
            </a:extLst>
          </p:cNvPr>
          <p:cNvPicPr>
            <a:picLocks noChangeAspect="1"/>
          </p:cNvPicPr>
          <p:nvPr/>
        </p:nvPicPr>
        <p:blipFill>
          <a:blip r:embed="rId21"/>
          <a:stretch>
            <a:fillRect/>
          </a:stretch>
        </p:blipFill>
        <p:spPr>
          <a:xfrm>
            <a:off x="1791828" y="3091380"/>
            <a:ext cx="1641094" cy="388868"/>
          </a:xfrm>
          <a:prstGeom prst="rect">
            <a:avLst/>
          </a:prstGeom>
        </p:spPr>
      </p:pic>
      <p:pic>
        <p:nvPicPr>
          <p:cNvPr id="28" name="Immagine 27">
            <a:extLst>
              <a:ext uri="{FF2B5EF4-FFF2-40B4-BE49-F238E27FC236}">
                <a16:creationId xmlns:a16="http://schemas.microsoft.com/office/drawing/2014/main" id="{93917D95-86B9-B62A-EA2D-1025EF062787}"/>
              </a:ext>
            </a:extLst>
          </p:cNvPr>
          <p:cNvPicPr>
            <a:picLocks noChangeAspect="1"/>
          </p:cNvPicPr>
          <p:nvPr/>
        </p:nvPicPr>
        <p:blipFill>
          <a:blip r:embed="rId22"/>
          <a:stretch>
            <a:fillRect/>
          </a:stretch>
        </p:blipFill>
        <p:spPr>
          <a:xfrm>
            <a:off x="4000000" y="4929715"/>
            <a:ext cx="1061918" cy="1061918"/>
          </a:xfrm>
          <a:prstGeom prst="rect">
            <a:avLst/>
          </a:prstGeom>
        </p:spPr>
      </p:pic>
    </p:spTree>
    <p:extLst>
      <p:ext uri="{BB962C8B-B14F-4D97-AF65-F5344CB8AC3E}">
        <p14:creationId xmlns:p14="http://schemas.microsoft.com/office/powerpoint/2010/main" val="232410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1" y="3008800"/>
            <a:ext cx="8581043" cy="840400"/>
          </a:xfrm>
        </p:spPr>
        <p:txBody>
          <a:bodyPr/>
          <a:lstStyle/>
          <a:p>
            <a:pPr algn="ctr"/>
            <a:r>
              <a:rPr lang="en-US" dirty="0"/>
              <a:t>Where do MSCAs come from: modern CPU features</a:t>
            </a:r>
          </a:p>
        </p:txBody>
      </p:sp>
    </p:spTree>
    <p:extLst>
      <p:ext uri="{BB962C8B-B14F-4D97-AF65-F5344CB8AC3E}">
        <p14:creationId xmlns:p14="http://schemas.microsoft.com/office/powerpoint/2010/main" val="56237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Microarchitectural Side-Channel Attacks</a:t>
            </a:r>
          </a:p>
        </p:txBody>
      </p:sp>
      <p:sp>
        <p:nvSpPr>
          <p:cNvPr id="3" name="Content Placeholder 2"/>
          <p:cNvSpPr>
            <a:spLocks noGrp="1"/>
          </p:cNvSpPr>
          <p:nvPr>
            <p:ph idx="1"/>
          </p:nvPr>
        </p:nvSpPr>
        <p:spPr>
          <a:xfrm>
            <a:off x="288521" y="1422400"/>
            <a:ext cx="8667472" cy="4703763"/>
          </a:xfrm>
        </p:spPr>
        <p:txBody>
          <a:bodyPr/>
          <a:lstStyle/>
          <a:p>
            <a:pPr algn="l" fontAlgn="ctr"/>
            <a:r>
              <a:rPr lang="it-IT" dirty="0" err="1"/>
              <a:t>All</a:t>
            </a:r>
            <a:r>
              <a:rPr lang="it-IT" dirty="0"/>
              <a:t> </a:t>
            </a:r>
            <a:r>
              <a:rPr lang="it-IT" dirty="0" err="1"/>
              <a:t>comes</a:t>
            </a:r>
            <a:r>
              <a:rPr lang="it-IT" dirty="0"/>
              <a:t> from </a:t>
            </a:r>
            <a:r>
              <a:rPr lang="it-IT" dirty="0" err="1">
                <a:effectLst>
                  <a:outerShdw blurRad="38100" dist="38100" dir="2700000" algn="tl">
                    <a:srgbClr val="000000">
                      <a:alpha val="43137"/>
                    </a:srgbClr>
                  </a:outerShdw>
                </a:effectLst>
              </a:rPr>
              <a:t>transient</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instructions</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executions</a:t>
            </a:r>
            <a:r>
              <a:rPr lang="it-IT" dirty="0">
                <a:effectLst>
                  <a:outerShdw blurRad="38100" dist="38100" dir="2700000" algn="tl">
                    <a:srgbClr val="000000">
                      <a:alpha val="43137"/>
                    </a:srgbClr>
                  </a:outerShdw>
                </a:effectLst>
              </a:rPr>
              <a:t>: </a:t>
            </a:r>
            <a:r>
              <a:rPr lang="it-IT" dirty="0" err="1"/>
              <a:t>instructions</a:t>
            </a:r>
            <a:r>
              <a:rPr lang="it-IT" dirty="0"/>
              <a:t> </a:t>
            </a:r>
            <a:r>
              <a:rPr lang="it-IT" dirty="0" err="1"/>
              <a:t>that</a:t>
            </a:r>
            <a:r>
              <a:rPr lang="it-IT" dirty="0"/>
              <a:t> are </a:t>
            </a:r>
            <a:r>
              <a:rPr lang="it-IT" dirty="0" err="1"/>
              <a:t>executed</a:t>
            </a:r>
            <a:r>
              <a:rPr lang="it-IT" dirty="0"/>
              <a:t> by the CPU </a:t>
            </a:r>
            <a:r>
              <a:rPr lang="it-IT" dirty="0" err="1"/>
              <a:t>although</a:t>
            </a:r>
            <a:r>
              <a:rPr lang="it-IT" dirty="0"/>
              <a:t> </a:t>
            </a:r>
            <a:r>
              <a:rPr lang="it-IT" dirty="0" err="1"/>
              <a:t>they</a:t>
            </a:r>
            <a:r>
              <a:rPr lang="it-IT" dirty="0"/>
              <a:t> </a:t>
            </a:r>
            <a:r>
              <a:rPr lang="it-IT" dirty="0" err="1"/>
              <a:t>shouldn’t</a:t>
            </a:r>
            <a:r>
              <a:rPr lang="it-IT" dirty="0"/>
              <a:t> </a:t>
            </a:r>
            <a:r>
              <a:rPr lang="it-IT" dirty="0" err="1"/>
              <a:t>have</a:t>
            </a:r>
            <a:r>
              <a:rPr lang="it-IT" dirty="0"/>
              <a:t> </a:t>
            </a:r>
            <a:r>
              <a:rPr lang="it-IT" dirty="0" err="1"/>
              <a:t>been</a:t>
            </a:r>
            <a:r>
              <a:rPr lang="it-IT" dirty="0"/>
              <a:t>…</a:t>
            </a:r>
          </a:p>
          <a:p>
            <a:pPr algn="l" fontAlgn="ctr"/>
            <a:endParaRPr lang="it-IT" b="1" dirty="0"/>
          </a:p>
          <a:p>
            <a:pPr algn="l" fontAlgn="ctr"/>
            <a:r>
              <a:rPr lang="it-IT" dirty="0"/>
              <a:t>…</a:t>
            </a:r>
            <a:r>
              <a:rPr lang="it-IT" dirty="0" err="1"/>
              <a:t>results</a:t>
            </a:r>
            <a:r>
              <a:rPr lang="it-IT" dirty="0"/>
              <a:t> are </a:t>
            </a:r>
            <a:r>
              <a:rPr lang="it-IT" dirty="0" err="1">
                <a:effectLst>
                  <a:outerShdw blurRad="38100" dist="38100" dir="2700000" algn="tl">
                    <a:srgbClr val="000000">
                      <a:alpha val="43137"/>
                    </a:srgbClr>
                  </a:outerShdw>
                </a:effectLst>
              </a:rPr>
              <a:t>not</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committed</a:t>
            </a:r>
            <a:r>
              <a:rPr lang="it-IT" dirty="0">
                <a:effectLst>
                  <a:outerShdw blurRad="38100" dist="38100" dir="2700000" algn="tl">
                    <a:srgbClr val="000000">
                      <a:alpha val="43137"/>
                    </a:srgbClr>
                  </a:outerShdw>
                </a:effectLst>
              </a:rPr>
              <a:t> </a:t>
            </a:r>
            <a:r>
              <a:rPr lang="it-IT" dirty="0"/>
              <a:t>to the </a:t>
            </a:r>
            <a:r>
              <a:rPr lang="it-IT" dirty="0" err="1"/>
              <a:t>main</a:t>
            </a:r>
            <a:r>
              <a:rPr lang="it-IT" dirty="0"/>
              <a:t> </a:t>
            </a:r>
            <a:r>
              <a:rPr lang="it-IT" dirty="0" err="1"/>
              <a:t>memory</a:t>
            </a:r>
            <a:r>
              <a:rPr lang="it-IT" dirty="0"/>
              <a:t>, the state of the CPU </a:t>
            </a:r>
            <a:r>
              <a:rPr lang="it-IT" dirty="0" err="1"/>
              <a:t>registers</a:t>
            </a:r>
            <a:r>
              <a:rPr lang="it-IT" dirty="0"/>
              <a:t> </a:t>
            </a:r>
            <a:r>
              <a:rPr lang="it-IT" dirty="0" err="1"/>
              <a:t>is</a:t>
            </a:r>
            <a:r>
              <a:rPr lang="it-IT" dirty="0"/>
              <a:t> </a:t>
            </a:r>
            <a:r>
              <a:rPr lang="it-IT" dirty="0" err="1">
                <a:effectLst>
                  <a:outerShdw blurRad="38100" dist="38100" dir="2700000" algn="tl">
                    <a:srgbClr val="000000">
                      <a:alpha val="43137"/>
                    </a:srgbClr>
                  </a:outerShdw>
                </a:effectLst>
              </a:rPr>
              <a:t>recovered</a:t>
            </a:r>
            <a:r>
              <a:rPr lang="it-IT" dirty="0"/>
              <a:t>, </a:t>
            </a:r>
            <a:r>
              <a:rPr lang="it-IT" dirty="0" err="1"/>
              <a:t>but</a:t>
            </a:r>
            <a:r>
              <a:rPr lang="it-IT" dirty="0"/>
              <a:t>…</a:t>
            </a:r>
          </a:p>
          <a:p>
            <a:pPr algn="l" fontAlgn="ctr"/>
            <a:endParaRPr lang="it-IT" dirty="0"/>
          </a:p>
          <a:p>
            <a:pPr algn="l" fontAlgn="ctr"/>
            <a:r>
              <a:rPr lang="it-IT" b="1" dirty="0"/>
              <a:t>…the cache </a:t>
            </a:r>
            <a:r>
              <a:rPr lang="it-IT" b="1" dirty="0" err="1"/>
              <a:t>may</a:t>
            </a:r>
            <a:r>
              <a:rPr lang="it-IT" b="1" dirty="0"/>
              <a:t> </a:t>
            </a:r>
            <a:r>
              <a:rPr lang="it-IT" b="1" dirty="0" err="1"/>
              <a:t>contain</a:t>
            </a:r>
            <a:r>
              <a:rPr lang="it-IT" b="1" dirty="0"/>
              <a:t> the </a:t>
            </a:r>
            <a:r>
              <a:rPr lang="it-IT" b="1" dirty="0" err="1"/>
              <a:t>results</a:t>
            </a:r>
            <a:r>
              <a:rPr lang="it-IT" b="1" dirty="0"/>
              <a:t> of the </a:t>
            </a:r>
            <a:r>
              <a:rPr lang="it-IT" b="1" dirty="0" err="1"/>
              <a:t>trasient</a:t>
            </a:r>
            <a:r>
              <a:rPr lang="it-IT" b="1" dirty="0"/>
              <a:t> </a:t>
            </a:r>
            <a:r>
              <a:rPr lang="it-IT" b="1" dirty="0" err="1"/>
              <a:t>executions</a:t>
            </a:r>
            <a:r>
              <a:rPr lang="it-IT" b="1" dirty="0"/>
              <a:t>!!!</a:t>
            </a:r>
          </a:p>
          <a:p>
            <a:pPr algn="l" fontAlgn="ctr"/>
            <a:endParaRPr lang="it-IT" b="1" dirty="0"/>
          </a:p>
          <a:p>
            <a:pPr algn="l" fontAlgn="ctr"/>
            <a:endParaRPr lang="it-IT" b="1" dirty="0"/>
          </a:p>
          <a:p>
            <a:pPr algn="l" fontAlgn="ctr"/>
            <a:endParaRPr lang="it-IT" b="1" dirty="0"/>
          </a:p>
          <a:p>
            <a:pPr algn="r" fontAlgn="ctr"/>
            <a:r>
              <a:rPr lang="it-IT" dirty="0" err="1"/>
              <a:t>Let</a:t>
            </a:r>
            <a:r>
              <a:rPr lang="it-IT" dirty="0"/>
              <a:t> </a:t>
            </a:r>
            <a:r>
              <a:rPr lang="it-IT" dirty="0" err="1"/>
              <a:t>see</a:t>
            </a:r>
            <a:r>
              <a:rPr lang="it-IT" dirty="0"/>
              <a:t> </a:t>
            </a:r>
            <a:r>
              <a:rPr lang="it-IT" dirty="0" err="1"/>
              <a:t>where</a:t>
            </a:r>
            <a:r>
              <a:rPr lang="it-IT" dirty="0"/>
              <a:t> </a:t>
            </a:r>
            <a:r>
              <a:rPr lang="it-IT" dirty="0" err="1"/>
              <a:t>this</a:t>
            </a:r>
            <a:r>
              <a:rPr lang="it-IT" dirty="0"/>
              <a:t> </a:t>
            </a:r>
            <a:r>
              <a:rPr lang="it-IT" dirty="0" err="1"/>
              <a:t>comes</a:t>
            </a:r>
            <a:r>
              <a:rPr lang="it-IT" dirty="0"/>
              <a:t> from…</a:t>
            </a:r>
          </a:p>
        </p:txBody>
      </p:sp>
    </p:spTree>
    <p:extLst>
      <p:ext uri="{BB962C8B-B14F-4D97-AF65-F5344CB8AC3E}">
        <p14:creationId xmlns:p14="http://schemas.microsoft.com/office/powerpoint/2010/main" val="2821599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CPUs features</a:t>
            </a:r>
          </a:p>
        </p:txBody>
      </p:sp>
      <p:pic>
        <p:nvPicPr>
          <p:cNvPr id="7" name="Immagine 6">
            <a:extLst>
              <a:ext uri="{FF2B5EF4-FFF2-40B4-BE49-F238E27FC236}">
                <a16:creationId xmlns:a16="http://schemas.microsoft.com/office/drawing/2014/main" id="{4F2A26A4-F593-1C11-20AA-4E2D273E46F4}"/>
              </a:ext>
            </a:extLst>
          </p:cNvPr>
          <p:cNvPicPr>
            <a:picLocks noChangeAspect="1"/>
          </p:cNvPicPr>
          <p:nvPr/>
        </p:nvPicPr>
        <p:blipFill>
          <a:blip r:embed="rId2"/>
          <a:srcRect/>
          <a:stretch/>
        </p:blipFill>
        <p:spPr>
          <a:xfrm>
            <a:off x="1132143" y="1397912"/>
            <a:ext cx="6879713" cy="4062176"/>
          </a:xfrm>
          <a:prstGeom prst="rect">
            <a:avLst/>
          </a:prstGeom>
        </p:spPr>
      </p:pic>
    </p:spTree>
    <p:extLst>
      <p:ext uri="{BB962C8B-B14F-4D97-AF65-F5344CB8AC3E}">
        <p14:creationId xmlns:p14="http://schemas.microsoft.com/office/powerpoint/2010/main" val="168336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CPUs features</a:t>
            </a:r>
          </a:p>
        </p:txBody>
      </p:sp>
      <p:sp>
        <p:nvSpPr>
          <p:cNvPr id="3" name="Content Placeholder 2"/>
          <p:cNvSpPr>
            <a:spLocks noGrp="1"/>
          </p:cNvSpPr>
          <p:nvPr>
            <p:ph idx="1"/>
          </p:nvPr>
        </p:nvSpPr>
        <p:spPr>
          <a:xfrm>
            <a:off x="288521" y="1422400"/>
            <a:ext cx="8667472" cy="4703763"/>
          </a:xfrm>
        </p:spPr>
        <p:txBody>
          <a:bodyPr/>
          <a:lstStyle/>
          <a:p>
            <a:pPr marL="342900" indent="-342900" algn="l" fontAlgn="ctr">
              <a:buFont typeface="Arial" panose="020B0604020202020204" pitchFamily="34" charset="0"/>
              <a:buChar char="•"/>
            </a:pPr>
            <a:r>
              <a:rPr lang="it-IT" dirty="0"/>
              <a:t>Cache </a:t>
            </a:r>
            <a:r>
              <a:rPr lang="it-IT" dirty="0" err="1"/>
              <a:t>memories</a:t>
            </a:r>
            <a:r>
              <a:rPr lang="it-IT" dirty="0"/>
              <a:t> and cache </a:t>
            </a:r>
            <a:r>
              <a:rPr lang="it-IT" dirty="0" err="1"/>
              <a:t>hierarchies</a:t>
            </a:r>
            <a:endParaRPr lang="it-IT" dirty="0"/>
          </a:p>
          <a:p>
            <a:pPr marL="342900" indent="-342900" algn="l" fontAlgn="ctr">
              <a:buFont typeface="Arial" panose="020B0604020202020204" pitchFamily="34" charset="0"/>
              <a:buChar char="•"/>
            </a:pPr>
            <a:r>
              <a:rPr lang="it-IT" dirty="0" err="1"/>
              <a:t>Pipelined</a:t>
            </a:r>
            <a:r>
              <a:rPr lang="it-IT" dirty="0"/>
              <a:t> </a:t>
            </a:r>
            <a:r>
              <a:rPr lang="it-IT" dirty="0" err="1"/>
              <a:t>execution</a:t>
            </a:r>
            <a:endParaRPr lang="it-IT" dirty="0"/>
          </a:p>
          <a:p>
            <a:pPr marL="342900" indent="-342900" fontAlgn="ctr">
              <a:buFont typeface="Arial" panose="020B0604020202020204" pitchFamily="34" charset="0"/>
              <a:buChar char="•"/>
            </a:pPr>
            <a:r>
              <a:rPr lang="it-IT" dirty="0"/>
              <a:t>Speculative </a:t>
            </a:r>
            <a:r>
              <a:rPr lang="it-IT" dirty="0" err="1"/>
              <a:t>execution</a:t>
            </a:r>
            <a:endParaRPr lang="it-IT" dirty="0"/>
          </a:p>
          <a:p>
            <a:pPr marL="342900" indent="-342900" algn="l" fontAlgn="ctr">
              <a:buFont typeface="Arial" panose="020B0604020202020204" pitchFamily="34" charset="0"/>
              <a:buChar char="•"/>
            </a:pPr>
            <a:r>
              <a:rPr lang="it-IT" dirty="0"/>
              <a:t>Out-of-Order </a:t>
            </a:r>
            <a:r>
              <a:rPr lang="it-IT" dirty="0" err="1"/>
              <a:t>execution</a:t>
            </a:r>
            <a:endParaRPr lang="it-IT" dirty="0"/>
          </a:p>
        </p:txBody>
      </p:sp>
    </p:spTree>
    <p:extLst>
      <p:ext uri="{BB962C8B-B14F-4D97-AF65-F5344CB8AC3E}">
        <p14:creationId xmlns:p14="http://schemas.microsoft.com/office/powerpoint/2010/main" val="2901357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6" name="Rettangolo 5">
            <a:extLst>
              <a:ext uri="{FF2B5EF4-FFF2-40B4-BE49-F238E27FC236}">
                <a16:creationId xmlns:a16="http://schemas.microsoft.com/office/drawing/2014/main" id="{74441489-02CD-20C7-A89A-487BA33EB652}"/>
              </a:ext>
            </a:extLst>
          </p:cNvPr>
          <p:cNvSpPr/>
          <p:nvPr/>
        </p:nvSpPr>
        <p:spPr>
          <a:xfrm>
            <a:off x="543775" y="1762908"/>
            <a:ext cx="8500189" cy="317009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1" baseline="0" dirty="0">
                <a:solidFill>
                  <a:srgbClr val="000000"/>
                </a:solidFill>
                <a:uFillTx/>
                <a:latin typeface="Calibri"/>
              </a:rPr>
              <a:t>Memory </a:t>
            </a:r>
            <a:r>
              <a:rPr lang="it-IT" sz="2000" b="0" i="0" u="none" strike="noStrike" kern="1200" cap="none" spc="-1" baseline="0" dirty="0" err="1">
                <a:solidFill>
                  <a:srgbClr val="000000"/>
                </a:solidFill>
                <a:uFillTx/>
                <a:latin typeface="Calibri"/>
              </a:rPr>
              <a:t>has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always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been</a:t>
            </a:r>
            <a:r>
              <a:rPr lang="it-IT" sz="2000" b="0" i="0" u="none" strike="noStrike" kern="1200" cap="none" spc="-1" baseline="0" dirty="0">
                <a:solidFill>
                  <a:srgbClr val="000000"/>
                </a:solidFill>
                <a:uFillTx/>
                <a:latin typeface="Calibri"/>
              </a:rPr>
              <a:t> a trade-off </a:t>
            </a:r>
            <a:r>
              <a:rPr lang="it-IT" sz="2000" b="0" i="0" u="none" strike="noStrike" kern="1200" cap="none" spc="-1" baseline="0" dirty="0" err="1">
                <a:solidFill>
                  <a:srgbClr val="000000"/>
                </a:solidFill>
                <a:uFillTx/>
                <a:latin typeface="Calibri"/>
              </a:rPr>
              <a:t>between</a:t>
            </a:r>
            <a:r>
              <a:rPr lang="it-IT" sz="2000" b="0" i="0" u="none" strike="noStrike" kern="1200" cap="none" spc="-1" baseline="0" dirty="0">
                <a:solidFill>
                  <a:srgbClr val="000000"/>
                </a:solidFill>
                <a:uFillTx/>
                <a:latin typeface="Calibri"/>
              </a:rPr>
              <a:t> </a:t>
            </a:r>
            <a:r>
              <a:rPr lang="it-IT" sz="2000" b="1" i="0" u="none" strike="noStrike" kern="1200" cap="none" spc="-1" baseline="0" dirty="0">
                <a:solidFill>
                  <a:srgbClr val="000000"/>
                </a:solidFill>
                <a:uFillTx/>
                <a:latin typeface="Calibri"/>
              </a:rPr>
              <a:t>storage </a:t>
            </a:r>
            <a:r>
              <a:rPr lang="it-IT" sz="2000" b="1" i="0" u="none" strike="noStrike" kern="1200" cap="none" spc="-1" baseline="0" dirty="0" err="1">
                <a:solidFill>
                  <a:srgbClr val="000000"/>
                </a:solidFill>
                <a:uFillTx/>
                <a:latin typeface="Calibri"/>
              </a:rPr>
              <a:t>capacity</a:t>
            </a:r>
            <a:r>
              <a:rPr lang="it-IT" sz="2000" b="1" i="0" u="none" strike="noStrike" kern="1200" cap="none" spc="-1" baseline="0" dirty="0">
                <a:solidFill>
                  <a:srgbClr val="000000"/>
                </a:solidFill>
                <a:uFillTx/>
                <a:latin typeface="Calibri"/>
              </a:rPr>
              <a:t>, cost </a:t>
            </a:r>
            <a:r>
              <a:rPr lang="it-IT" sz="2000" b="1" spc="-1" dirty="0">
                <a:solidFill>
                  <a:srgbClr val="000000"/>
                </a:solidFill>
                <a:latin typeface="Calibri"/>
              </a:rPr>
              <a:t>and </a:t>
            </a:r>
            <a:r>
              <a:rPr lang="it-IT" sz="2000" b="1" i="0" u="none" strike="noStrike" kern="1200" cap="none" spc="-1" baseline="0" dirty="0">
                <a:solidFill>
                  <a:srgbClr val="000000"/>
                </a:solidFill>
                <a:uFillTx/>
                <a:latin typeface="Calibri"/>
              </a:rPr>
              <a:t>speed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1" baseline="0" dirty="0">
                <a:solidFill>
                  <a:srgbClr val="000000"/>
                </a:solidFill>
                <a:uFillTx/>
                <a:latin typeface="Calibri"/>
              </a:rPr>
              <a:t>Some </a:t>
            </a:r>
            <a:r>
              <a:rPr lang="it-IT" sz="2000" b="0" i="0" u="none" strike="noStrike" kern="1200" cap="none" spc="-1" baseline="0" dirty="0" err="1">
                <a:solidFill>
                  <a:srgbClr val="000000"/>
                </a:solidFill>
                <a:uFillTx/>
                <a:latin typeface="Calibri"/>
              </a:rPr>
              <a:t>memories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have</a:t>
            </a:r>
            <a:r>
              <a:rPr lang="it-IT" sz="2000" b="0" i="0" u="none" strike="noStrike" kern="1200" cap="none" spc="-1" baseline="0" dirty="0">
                <a:solidFill>
                  <a:srgbClr val="000000"/>
                </a:solidFill>
                <a:uFillTx/>
                <a:latin typeface="Calibri"/>
              </a:rPr>
              <a:t> to be large </a:t>
            </a:r>
            <a:r>
              <a:rPr lang="it-IT" sz="2000" b="0" i="0" u="none" strike="noStrike" kern="1200" cap="none" spc="-1" baseline="0" dirty="0" err="1">
                <a:solidFill>
                  <a:srgbClr val="000000"/>
                </a:solidFill>
                <a:uFillTx/>
                <a:latin typeface="Calibri"/>
              </a:rPr>
              <a:t>enough</a:t>
            </a:r>
            <a:r>
              <a:rPr lang="it-IT" sz="2000" b="0" i="0" u="none" strike="noStrike" kern="1200" cap="none" spc="-1" baseline="0" dirty="0">
                <a:solidFill>
                  <a:srgbClr val="000000"/>
                </a:solidFill>
                <a:uFillTx/>
                <a:latin typeface="Calibri"/>
              </a:rPr>
              <a:t> to store the </a:t>
            </a:r>
            <a:r>
              <a:rPr lang="it-IT" sz="2000" b="0" i="0" u="none" strike="noStrike" kern="1200" cap="none" spc="-1" baseline="0" dirty="0" err="1">
                <a:solidFill>
                  <a:srgbClr val="000000"/>
                </a:solidFill>
                <a:uFillTx/>
                <a:latin typeface="Calibri"/>
              </a:rPr>
              <a:t>entire</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program</a:t>
            </a:r>
            <a:r>
              <a:rPr lang="it-IT" sz="2000" b="0" i="0" u="none" strike="noStrike" kern="1200" cap="none" spc="-1" baseline="0" dirty="0">
                <a:solidFill>
                  <a:srgbClr val="000000"/>
                </a:solidFill>
                <a:uFillTx/>
                <a:latin typeface="Calibri"/>
              </a:rPr>
              <a:t> code and data, </a:t>
            </a:r>
            <a:r>
              <a:rPr lang="it-IT" sz="2000" b="0" i="0" u="none" strike="noStrike" kern="1200" cap="none" spc="-1" baseline="0" dirty="0" err="1">
                <a:solidFill>
                  <a:srgbClr val="000000"/>
                </a:solidFill>
                <a:uFillTx/>
                <a:latin typeface="Calibri"/>
              </a:rPr>
              <a:t>but</a:t>
            </a:r>
            <a:r>
              <a:rPr lang="it-IT" sz="2000" b="0" i="0" u="none" strike="noStrike" kern="1200" cap="none" spc="-1" baseline="0" dirty="0">
                <a:solidFill>
                  <a:srgbClr val="000000"/>
                </a:solidFill>
                <a:uFillTx/>
                <a:latin typeface="Calibri"/>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spc="-1" dirty="0">
              <a:solidFill>
                <a:srgbClr val="000000"/>
              </a:solidFill>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spc="-1" dirty="0">
              <a:solidFill>
                <a:srgbClr val="000000"/>
              </a:solidFill>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spc="-1" dirty="0">
              <a:solidFill>
                <a:srgbClr val="000000"/>
              </a:solidFill>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spc="-1" dirty="0">
                <a:solidFill>
                  <a:srgbClr val="000000"/>
                </a:solidFill>
                <a:latin typeface="Calibri"/>
              </a:rPr>
              <a:t>…</a:t>
            </a:r>
            <a:r>
              <a:rPr lang="it-IT" sz="2000" spc="-1" dirty="0" err="1">
                <a:solidFill>
                  <a:srgbClr val="000000"/>
                </a:solidFill>
                <a:latin typeface="Calibri"/>
              </a:rPr>
              <a:t>o</a:t>
            </a:r>
            <a:r>
              <a:rPr lang="it-IT" sz="2000" b="0" i="0" u="none" strike="noStrike" kern="1200" cap="none" spc="-1" baseline="0" dirty="0" err="1">
                <a:solidFill>
                  <a:srgbClr val="000000"/>
                </a:solidFill>
                <a:uFillTx/>
                <a:latin typeface="Calibri"/>
              </a:rPr>
              <a:t>ther</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memories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should</a:t>
            </a:r>
            <a:r>
              <a:rPr lang="it-IT" sz="2000" b="0" i="0" u="none" strike="noStrike" kern="1200" cap="none" spc="-1" baseline="0" dirty="0">
                <a:solidFill>
                  <a:srgbClr val="000000"/>
                </a:solidFill>
                <a:uFillTx/>
                <a:latin typeface="Calibri"/>
              </a:rPr>
              <a:t> be fast, </a:t>
            </a:r>
            <a:r>
              <a:rPr lang="it-IT" sz="2000" b="0" i="0" u="none" strike="noStrike" kern="1200" cap="none" spc="-1" baseline="0" dirty="0" err="1">
                <a:solidFill>
                  <a:srgbClr val="000000"/>
                </a:solidFill>
                <a:uFillTx/>
                <a:latin typeface="Calibri"/>
              </a:rPr>
              <a:t>although</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being</a:t>
            </a:r>
            <a:r>
              <a:rPr lang="it-IT" sz="2000" b="0" i="0" u="none" strike="noStrike" kern="1200" cap="none" spc="-1" baseline="0" dirty="0">
                <a:solidFill>
                  <a:srgbClr val="000000"/>
                </a:solidFill>
                <a:uFillTx/>
                <a:latin typeface="Calibri"/>
              </a:rPr>
              <a:t> small, to </a:t>
            </a:r>
            <a:r>
              <a:rPr lang="it-IT" sz="2000" b="0" i="0" u="none" strike="noStrike" kern="1200" cap="none" spc="-1" baseline="0" dirty="0" err="1">
                <a:solidFill>
                  <a:srgbClr val="000000"/>
                </a:solidFill>
                <a:uFillTx/>
                <a:latin typeface="Calibri"/>
              </a:rPr>
              <a:t>increase</a:t>
            </a:r>
            <a:r>
              <a:rPr lang="it-IT" sz="2000" b="0" i="0" u="none" strike="noStrike" kern="1200" cap="none" spc="-1" baseline="0" dirty="0">
                <a:solidFill>
                  <a:srgbClr val="000000"/>
                </a:solidFill>
                <a:uFillTx/>
                <a:latin typeface="Calibri"/>
              </a:rPr>
              <a:t> performance</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Tree>
    <p:extLst>
      <p:ext uri="{BB962C8B-B14F-4D97-AF65-F5344CB8AC3E}">
        <p14:creationId xmlns:p14="http://schemas.microsoft.com/office/powerpoint/2010/main" val="241360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6" name="Rettangolo 5">
            <a:extLst>
              <a:ext uri="{FF2B5EF4-FFF2-40B4-BE49-F238E27FC236}">
                <a16:creationId xmlns:a16="http://schemas.microsoft.com/office/drawing/2014/main" id="{74441489-02CD-20C7-A89A-487BA33EB652}"/>
              </a:ext>
            </a:extLst>
          </p:cNvPr>
          <p:cNvSpPr/>
          <p:nvPr/>
        </p:nvSpPr>
        <p:spPr>
          <a:xfrm>
            <a:off x="543775" y="1762908"/>
            <a:ext cx="8500189"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214381" marR="0" lvl="0" indent="-213567" algn="l" defTabSz="4572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r>
              <a:rPr lang="it-IT" sz="2000" b="1" i="0" u="none" strike="noStrike" kern="1200" cap="none" spc="-1" baseline="0" dirty="0" err="1">
                <a:solidFill>
                  <a:srgbClr val="000000"/>
                </a:solidFill>
                <a:uFillTx/>
                <a:latin typeface="Calibri"/>
              </a:rPr>
              <a:t>Temporal</a:t>
            </a:r>
            <a:r>
              <a:rPr lang="it-IT" sz="2000" b="1" i="0" u="none" strike="noStrike" kern="1200" cap="none" spc="-1" baseline="0" dirty="0">
                <a:solidFill>
                  <a:srgbClr val="000000"/>
                </a:solidFill>
                <a:uFillTx/>
                <a:latin typeface="Calibri"/>
              </a:rPr>
              <a:t> </a:t>
            </a:r>
            <a:r>
              <a:rPr lang="it-IT" sz="2000" b="1" i="0" u="none" strike="noStrike" kern="1200" cap="none" spc="-1" baseline="0" dirty="0" err="1">
                <a:solidFill>
                  <a:srgbClr val="000000"/>
                </a:solidFill>
                <a:uFillTx/>
                <a:latin typeface="Calibri"/>
              </a:rPr>
              <a:t>locality</a:t>
            </a:r>
            <a:r>
              <a:rPr lang="it-IT" sz="2000" b="1" spc="-1" dirty="0">
                <a:solidFill>
                  <a:srgbClr val="000000"/>
                </a:solidFill>
                <a:latin typeface="Calibri"/>
              </a:rPr>
              <a:t>: </a:t>
            </a:r>
            <a:r>
              <a:rPr lang="it-IT" sz="2000" b="0" i="0" u="none" strike="noStrike" kern="1200" cap="none" spc="-1" baseline="0" dirty="0" err="1">
                <a:solidFill>
                  <a:srgbClr val="000000"/>
                </a:solidFill>
                <a:uFillTx/>
                <a:latin typeface="Calibri"/>
              </a:rPr>
              <a:t>if</a:t>
            </a:r>
            <a:r>
              <a:rPr lang="it-IT" sz="2000" b="0" i="0" u="none" strike="noStrike" kern="1200" cap="none" spc="-1" baseline="0" dirty="0">
                <a:solidFill>
                  <a:srgbClr val="000000"/>
                </a:solidFill>
                <a:uFillTx/>
                <a:latin typeface="Calibri"/>
              </a:rPr>
              <a:t> a </a:t>
            </a:r>
            <a:r>
              <a:rPr lang="it-IT" sz="2000" b="0" i="0" u="none" strike="noStrike" kern="1200" cap="none" spc="-1" baseline="0" dirty="0" err="1">
                <a:solidFill>
                  <a:srgbClr val="000000"/>
                </a:solidFill>
                <a:uFillTx/>
                <a:latin typeface="Calibri"/>
              </a:rPr>
              <a:t>memory</a:t>
            </a:r>
            <a:r>
              <a:rPr lang="it-IT" sz="2000" b="0" i="0" u="none" strike="noStrike" kern="1200" cap="none" spc="-1" baseline="0" dirty="0">
                <a:solidFill>
                  <a:srgbClr val="000000"/>
                </a:solidFill>
                <a:uFillTx/>
                <a:latin typeface="Calibri"/>
              </a:rPr>
              <a:t> location </a:t>
            </a:r>
            <a:r>
              <a:rPr lang="it-IT" sz="2000" b="0" i="0" u="none" strike="noStrike" kern="1200" cap="none" spc="-1" baseline="0" dirty="0" err="1">
                <a:solidFill>
                  <a:srgbClr val="000000"/>
                </a:solidFill>
                <a:uFillTx/>
                <a:latin typeface="Calibri"/>
              </a:rPr>
              <a:t>is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referenced</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it</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will</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tend</a:t>
            </a:r>
            <a:r>
              <a:rPr lang="it-IT" sz="2000" b="0" i="0" u="none" strike="noStrike" kern="1200" cap="none" spc="-1" baseline="0" dirty="0">
                <a:solidFill>
                  <a:srgbClr val="000000"/>
                </a:solidFill>
                <a:uFillTx/>
                <a:latin typeface="Calibri"/>
              </a:rPr>
              <a:t> to be </a:t>
            </a:r>
            <a:r>
              <a:rPr lang="it-IT" sz="2000" b="0" i="0" u="none" strike="noStrike" kern="1200" cap="none" spc="-1" baseline="0" dirty="0" err="1">
                <a:solidFill>
                  <a:srgbClr val="000000"/>
                </a:solidFill>
                <a:uFillTx/>
                <a:latin typeface="Calibri"/>
              </a:rPr>
              <a:t>referenced</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again</a:t>
            </a:r>
            <a:r>
              <a:rPr lang="it-IT" sz="2000" b="0" i="0" u="none" strike="noStrike" kern="1200" cap="none" spc="-1" baseline="0" dirty="0">
                <a:solidFill>
                  <a:srgbClr val="000000"/>
                </a:solidFill>
                <a:uFillTx/>
                <a:latin typeface="Calibri"/>
              </a:rPr>
              <a:t> (for </a:t>
            </a:r>
            <a:r>
              <a:rPr lang="it-IT" sz="2000" b="0" i="0" u="none" strike="noStrike" kern="1200" cap="none" spc="-1" baseline="0" dirty="0" err="1">
                <a:solidFill>
                  <a:srgbClr val="000000"/>
                </a:solidFill>
                <a:uFillTx/>
                <a:latin typeface="Calibri"/>
              </a:rPr>
              <a:t>examples</a:t>
            </a:r>
            <a:r>
              <a:rPr lang="it-IT" sz="2000" b="0" i="0" u="none" strike="noStrike" kern="1200" cap="none" spc="-1" baseline="0" dirty="0">
                <a:solidFill>
                  <a:srgbClr val="000000"/>
                </a:solidFill>
                <a:uFillTx/>
                <a:latin typeface="Calibri"/>
              </a:rPr>
              <a:t> </a:t>
            </a:r>
            <a:r>
              <a:rPr lang="it-IT" sz="2000" b="0" i="0" u="none" strike="noStrike" kern="1200" cap="none" spc="-1" baseline="0" dirty="0">
                <a:solidFill>
                  <a:srgbClr val="000000"/>
                </a:solidFill>
                <a:effectLst>
                  <a:outerShdw blurRad="38100" dist="38100" dir="2700000" algn="tl">
                    <a:srgbClr val="000000">
                      <a:alpha val="43137"/>
                    </a:srgbClr>
                  </a:outerShdw>
                </a:effectLst>
                <a:uFillTx/>
                <a:latin typeface="Calibri"/>
              </a:rPr>
              <a:t>counters</a:t>
            </a:r>
            <a:r>
              <a:rPr lang="it-IT" sz="2000" b="0" i="0" u="none" strike="noStrike" kern="1200" cap="none" spc="-1" baseline="0" dirty="0">
                <a:solidFill>
                  <a:srgbClr val="000000"/>
                </a:solidFill>
                <a:uFillTx/>
                <a:latin typeface="Calibri"/>
              </a:rPr>
              <a:t>)</a:t>
            </a:r>
          </a:p>
          <a:p>
            <a:pPr marL="214381" marR="0" lvl="0" indent="-213567" algn="l" defTabSz="4572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endParaRPr lang="it-IT" sz="2000" spc="-1" dirty="0">
              <a:solidFill>
                <a:srgbClr val="000000"/>
              </a:solidFill>
              <a:latin typeface="Calibri"/>
            </a:endParaRPr>
          </a:p>
          <a:p>
            <a:pPr marL="214381" marR="0" lvl="0" indent="-213567" algn="l" defTabSz="4572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214381" marR="0" lvl="0" indent="-213567" algn="l" defTabSz="4572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endParaRPr lang="it-IT" sz="2000" b="0" i="0" u="none" strike="noStrike" kern="1200" cap="none" spc="-1" baseline="0" dirty="0">
              <a:solidFill>
                <a:srgbClr val="000000"/>
              </a:solidFill>
              <a:uFillTx/>
              <a:latin typeface="Calibri"/>
            </a:endParaRPr>
          </a:p>
          <a:p>
            <a:pPr marL="214381" marR="0" lvl="0" indent="-213567" algn="l" defTabSz="457200" rtl="0" fontAlgn="auto" hangingPunct="1">
              <a:lnSpc>
                <a:spcPct val="100000"/>
              </a:lnSpc>
              <a:spcBef>
                <a:spcPts val="0"/>
              </a:spcBef>
              <a:spcAft>
                <a:spcPts val="0"/>
              </a:spcAft>
              <a:buClr>
                <a:srgbClr val="000000"/>
              </a:buClr>
              <a:buSzPct val="100000"/>
              <a:buFont typeface="Arial"/>
              <a:buChar char="•"/>
              <a:tabLst/>
              <a:defRPr sz="1800" b="0" i="0" u="none" strike="noStrike" kern="0" cap="none" spc="0" baseline="0">
                <a:solidFill>
                  <a:srgbClr val="000000"/>
                </a:solidFill>
                <a:uFillTx/>
              </a:defRPr>
            </a:pPr>
            <a:r>
              <a:rPr lang="it-IT" sz="2000" b="1" i="0" u="none" strike="noStrike" kern="1200" cap="none" spc="-1" baseline="0" dirty="0" err="1">
                <a:solidFill>
                  <a:srgbClr val="000000"/>
                </a:solidFill>
                <a:uFillTx/>
                <a:latin typeface="Calibri"/>
              </a:rPr>
              <a:t>Spatial</a:t>
            </a:r>
            <a:r>
              <a:rPr lang="it-IT" sz="2000" b="1" i="0" u="none" strike="noStrike" kern="1200" cap="none" spc="-1" baseline="0" dirty="0">
                <a:solidFill>
                  <a:srgbClr val="000000"/>
                </a:solidFill>
                <a:uFillTx/>
                <a:latin typeface="Calibri"/>
              </a:rPr>
              <a:t> </a:t>
            </a:r>
            <a:r>
              <a:rPr lang="it-IT" sz="2000" b="1" i="0" u="none" strike="noStrike" kern="1200" cap="none" spc="-1" baseline="0" dirty="0" err="1">
                <a:solidFill>
                  <a:srgbClr val="000000"/>
                </a:solidFill>
                <a:uFillTx/>
                <a:latin typeface="Calibri"/>
              </a:rPr>
              <a:t>locality</a:t>
            </a:r>
            <a:r>
              <a:rPr lang="it-IT" sz="2000" b="1" spc="-1" dirty="0">
                <a:solidFill>
                  <a:srgbClr val="000000"/>
                </a:solidFill>
                <a:latin typeface="Calibri"/>
              </a:rPr>
              <a:t>:</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if</a:t>
            </a:r>
            <a:r>
              <a:rPr lang="it-IT" sz="2000" b="0" i="0" u="none" strike="noStrike" kern="1200" cap="none" spc="-1" baseline="0" dirty="0">
                <a:solidFill>
                  <a:srgbClr val="000000"/>
                </a:solidFill>
                <a:uFillTx/>
                <a:latin typeface="Calibri"/>
              </a:rPr>
              <a:t> a </a:t>
            </a:r>
            <a:r>
              <a:rPr lang="it-IT" sz="2000" b="0" i="0" u="none" strike="noStrike" kern="1200" cap="none" spc="-1" baseline="0" dirty="0" err="1">
                <a:solidFill>
                  <a:srgbClr val="000000"/>
                </a:solidFill>
                <a:uFillTx/>
                <a:latin typeface="Calibri"/>
              </a:rPr>
              <a:t>memory</a:t>
            </a:r>
            <a:r>
              <a:rPr lang="it-IT" sz="2000" b="0" i="0" u="none" strike="noStrike" kern="1200" cap="none" spc="-1" baseline="0" dirty="0">
                <a:solidFill>
                  <a:srgbClr val="000000"/>
                </a:solidFill>
                <a:uFillTx/>
                <a:latin typeface="Calibri"/>
              </a:rPr>
              <a:t> location </a:t>
            </a:r>
            <a:r>
              <a:rPr lang="it-IT" sz="2000" b="0" i="0" u="none" strike="noStrike" kern="1200" cap="none" spc="-1" baseline="0" dirty="0" err="1">
                <a:solidFill>
                  <a:srgbClr val="000000"/>
                </a:solidFill>
                <a:uFillTx/>
                <a:latin typeface="Calibri"/>
              </a:rPr>
              <a:t>is</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referenced</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also</a:t>
            </a:r>
            <a:r>
              <a:rPr lang="it-IT" sz="2000" b="0" i="0" u="none" strike="noStrike" kern="1200" cap="none" spc="-1" baseline="0" dirty="0">
                <a:solidFill>
                  <a:srgbClr val="000000"/>
                </a:solidFill>
                <a:uFillTx/>
                <a:latin typeface="Calibri"/>
              </a:rPr>
              <a:t> the </a:t>
            </a:r>
            <a:r>
              <a:rPr lang="it-IT" sz="2000" b="0" i="0" u="none" strike="noStrike" kern="1200" cap="none" spc="-1" baseline="0" dirty="0" err="1">
                <a:solidFill>
                  <a:srgbClr val="000000"/>
                </a:solidFill>
                <a:uFillTx/>
                <a:latin typeface="Calibri"/>
              </a:rPr>
              <a:t>neighbor</a:t>
            </a:r>
            <a:r>
              <a:rPr lang="it-IT" sz="2000" b="0" i="0" u="none" strike="noStrike" kern="1200" cap="none" spc="-1" baseline="0" dirty="0">
                <a:solidFill>
                  <a:srgbClr val="000000"/>
                </a:solidFill>
                <a:uFillTx/>
                <a:latin typeface="Calibri"/>
              </a:rPr>
              <a:t> location </a:t>
            </a:r>
            <a:r>
              <a:rPr lang="it-IT" sz="2000" b="0" i="0" u="none" strike="noStrike" kern="1200" cap="none" spc="-1" baseline="0" dirty="0" err="1">
                <a:solidFill>
                  <a:srgbClr val="000000"/>
                </a:solidFill>
                <a:uFillTx/>
                <a:latin typeface="Calibri"/>
              </a:rPr>
              <a:t>will</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tend</a:t>
            </a:r>
            <a:r>
              <a:rPr lang="it-IT" sz="2000" b="0" i="0" u="none" strike="noStrike" kern="1200" cap="none" spc="-1" baseline="0" dirty="0">
                <a:solidFill>
                  <a:srgbClr val="000000"/>
                </a:solidFill>
                <a:uFillTx/>
                <a:latin typeface="Calibri"/>
              </a:rPr>
              <a:t> to be </a:t>
            </a:r>
            <a:r>
              <a:rPr lang="it-IT" sz="2000" b="0" i="0" u="none" strike="noStrike" kern="1200" cap="none" spc="-1" baseline="0" dirty="0" err="1">
                <a:solidFill>
                  <a:srgbClr val="000000"/>
                </a:solidFill>
                <a:uFillTx/>
                <a:latin typeface="Calibri"/>
              </a:rPr>
              <a:t>referenced</a:t>
            </a:r>
            <a:r>
              <a:rPr lang="it-IT" sz="2000" b="0" i="0" u="none" strike="noStrike" kern="1200" cap="none" spc="-1" baseline="0" dirty="0">
                <a:solidFill>
                  <a:srgbClr val="000000"/>
                </a:solidFill>
                <a:uFillTx/>
                <a:latin typeface="Calibri"/>
              </a:rPr>
              <a:t> </a:t>
            </a:r>
            <a:r>
              <a:rPr lang="it-IT" sz="2000" b="0" i="0" u="none" strike="noStrike" kern="1200" cap="none" spc="-1" baseline="0" dirty="0" err="1">
                <a:solidFill>
                  <a:srgbClr val="000000"/>
                </a:solidFill>
                <a:uFillTx/>
                <a:latin typeface="Calibri"/>
              </a:rPr>
              <a:t>soon</a:t>
            </a:r>
            <a:r>
              <a:rPr lang="it-IT" sz="2000" b="0" i="0" u="none" strike="noStrike" kern="1200" cap="none" spc="-1" baseline="0" dirty="0">
                <a:solidFill>
                  <a:srgbClr val="000000"/>
                </a:solidFill>
                <a:uFillTx/>
                <a:latin typeface="Calibri"/>
              </a:rPr>
              <a:t> (for </a:t>
            </a:r>
            <a:r>
              <a:rPr lang="it-IT" sz="2000" b="0" i="0" u="none" strike="noStrike" kern="1200" cap="none" spc="-1" baseline="0" dirty="0" err="1">
                <a:solidFill>
                  <a:srgbClr val="000000"/>
                </a:solidFill>
                <a:uFillTx/>
                <a:latin typeface="Calibri"/>
              </a:rPr>
              <a:t>examples</a:t>
            </a:r>
            <a:r>
              <a:rPr lang="it-IT" sz="2000" b="0" i="0" u="none" strike="noStrike" kern="1200" cap="none" spc="-1" baseline="0" dirty="0">
                <a:solidFill>
                  <a:srgbClr val="000000"/>
                </a:solidFill>
                <a:uFillTx/>
                <a:latin typeface="Calibri"/>
              </a:rPr>
              <a:t> </a:t>
            </a:r>
            <a:r>
              <a:rPr lang="it-IT" sz="2000" b="0" i="0" u="none" strike="noStrike" kern="1200" cap="none" spc="-1" baseline="0" dirty="0">
                <a:solidFill>
                  <a:srgbClr val="000000"/>
                </a:solidFill>
                <a:effectLst>
                  <a:outerShdw blurRad="38100" dist="38100" dir="2700000" algn="tl">
                    <a:srgbClr val="000000">
                      <a:alpha val="43137"/>
                    </a:srgbClr>
                  </a:outerShdw>
                </a:effectLst>
                <a:uFillTx/>
                <a:latin typeface="Calibri"/>
              </a:rPr>
              <a:t>arrays</a:t>
            </a:r>
            <a:r>
              <a:rPr lang="it-IT" sz="2000" b="0" i="0" u="none" strike="noStrike" kern="1200" cap="none" spc="-1" baseline="0" dirty="0">
                <a:solidFill>
                  <a:srgbClr val="000000"/>
                </a:solidFill>
                <a:uFillTx/>
                <a:latin typeface="Calibri"/>
              </a:rPr>
              <a:t>)</a:t>
            </a:r>
          </a:p>
        </p:txBody>
      </p:sp>
    </p:spTree>
    <p:extLst>
      <p:ext uri="{BB962C8B-B14F-4D97-AF65-F5344CB8AC3E}">
        <p14:creationId xmlns:p14="http://schemas.microsoft.com/office/powerpoint/2010/main" val="13808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3">
            <a:extLst>
              <a:ext uri="{FF2B5EF4-FFF2-40B4-BE49-F238E27FC236}">
                <a16:creationId xmlns:a16="http://schemas.microsoft.com/office/drawing/2014/main" id="{5FE02BCE-4929-8183-BAF0-73FF130A398C}"/>
              </a:ext>
            </a:extLst>
          </p:cNvPr>
          <p:cNvSpPr txBox="1">
            <a:spLocks noGrp="1"/>
          </p:cNvSpPr>
          <p:nvPr>
            <p:ph idx="1"/>
          </p:nvPr>
        </p:nvSpPr>
        <p:spPr>
          <a:xfrm>
            <a:off x="571500" y="1108149"/>
            <a:ext cx="8001000" cy="2737575"/>
          </a:xfrm>
        </p:spPr>
        <p:txBody>
          <a:bodyPr>
            <a:normAutofit fontScale="92500" lnSpcReduction="10000"/>
          </a:bodyPr>
          <a:lstStyle/>
          <a:p>
            <a:pPr lvl="0">
              <a:lnSpc>
                <a:spcPct val="80000"/>
              </a:lnSpc>
            </a:pPr>
            <a:r>
              <a:rPr lang="en-US" b="1" dirty="0"/>
              <a:t>A super simple example:</a:t>
            </a:r>
          </a:p>
          <a:p>
            <a:pPr lvl="0">
              <a:lnSpc>
                <a:spcPct val="80000"/>
              </a:lnSpc>
            </a:pPr>
            <a:endParaRPr lang="en-US" dirty="0"/>
          </a:p>
          <a:p>
            <a:pPr marL="342900" lvl="0" indent="-342900">
              <a:lnSpc>
                <a:spcPct val="80000"/>
              </a:lnSpc>
              <a:buFont typeface="Arial" panose="020B0604020202020204" pitchFamily="34" charset="0"/>
              <a:buChar char="•"/>
            </a:pPr>
            <a:r>
              <a:rPr lang="en-US" dirty="0"/>
              <a:t>You have a red pot and a blue pot</a:t>
            </a:r>
          </a:p>
          <a:p>
            <a:pPr marL="342900" lvl="0" indent="-342900">
              <a:lnSpc>
                <a:spcPct val="80000"/>
              </a:lnSpc>
              <a:buFont typeface="Arial" panose="020B0604020202020204" pitchFamily="34" charset="0"/>
              <a:buChar char="•"/>
            </a:pPr>
            <a:r>
              <a:rPr lang="en-US" dirty="0"/>
              <a:t>You put $28 in one of the pots and $10 in the other: </a:t>
            </a:r>
            <a:br>
              <a:rPr lang="en-US" dirty="0"/>
            </a:br>
            <a:br>
              <a:rPr lang="en-US" dirty="0"/>
            </a:br>
            <a:br>
              <a:rPr lang="en-US" dirty="0"/>
            </a:br>
            <a:br>
              <a:rPr lang="en-US" dirty="0"/>
            </a:br>
            <a:br>
              <a:rPr lang="en-US" dirty="0"/>
            </a:br>
            <a:br>
              <a:rPr lang="en-US" dirty="0"/>
            </a:br>
            <a:endParaRPr lang="en-US" dirty="0"/>
          </a:p>
          <a:p>
            <a:pPr lvl="0">
              <a:lnSpc>
                <a:spcPct val="80000"/>
              </a:lnSpc>
            </a:pPr>
            <a:endParaRPr lang="en-US" dirty="0"/>
          </a:p>
          <a:p>
            <a:pPr lvl="0">
              <a:lnSpc>
                <a:spcPct val="80000"/>
              </a:lnSpc>
              <a:buNone/>
            </a:pPr>
            <a:endParaRPr lang="en-US" dirty="0"/>
          </a:p>
        </p:txBody>
      </p:sp>
      <p:grpSp>
        <p:nvGrpSpPr>
          <p:cNvPr id="7" name="Group 25">
            <a:extLst>
              <a:ext uri="{FF2B5EF4-FFF2-40B4-BE49-F238E27FC236}">
                <a16:creationId xmlns:a16="http://schemas.microsoft.com/office/drawing/2014/main" id="{D6162E2B-7CAE-D6E6-CE48-ED803AB99A3F}"/>
              </a:ext>
            </a:extLst>
          </p:cNvPr>
          <p:cNvGrpSpPr/>
          <p:nvPr/>
        </p:nvGrpSpPr>
        <p:grpSpPr>
          <a:xfrm>
            <a:off x="2514600" y="2518721"/>
            <a:ext cx="4292605" cy="1243017"/>
            <a:chOff x="2514600" y="2362196"/>
            <a:chExt cx="4292605" cy="1243017"/>
          </a:xfrm>
        </p:grpSpPr>
        <p:grpSp>
          <p:nvGrpSpPr>
            <p:cNvPr id="8" name="Group 23">
              <a:extLst>
                <a:ext uri="{FF2B5EF4-FFF2-40B4-BE49-F238E27FC236}">
                  <a16:creationId xmlns:a16="http://schemas.microsoft.com/office/drawing/2014/main" id="{0A7507EF-3AF9-1315-7957-6A926BA8E272}"/>
                </a:ext>
              </a:extLst>
            </p:cNvPr>
            <p:cNvGrpSpPr/>
            <p:nvPr/>
          </p:nvGrpSpPr>
          <p:grpSpPr>
            <a:xfrm>
              <a:off x="2514600" y="2362196"/>
              <a:ext cx="1701798" cy="1243017"/>
              <a:chOff x="2514600" y="2362196"/>
              <a:chExt cx="1701798" cy="1243017"/>
            </a:xfrm>
          </p:grpSpPr>
          <p:sp>
            <p:nvSpPr>
              <p:cNvPr id="17" name="Freeform 6">
                <a:extLst>
                  <a:ext uri="{FF2B5EF4-FFF2-40B4-BE49-F238E27FC236}">
                    <a16:creationId xmlns:a16="http://schemas.microsoft.com/office/drawing/2014/main" id="{B668DDEC-501E-ED78-1C0A-DC6806D52E1F}"/>
                  </a:ext>
                </a:extLst>
              </p:cNvPr>
              <p:cNvSpPr/>
              <p:nvPr/>
            </p:nvSpPr>
            <p:spPr>
              <a:xfrm>
                <a:off x="2660647"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8" name="Freeform 7">
                <a:extLst>
                  <a:ext uri="{FF2B5EF4-FFF2-40B4-BE49-F238E27FC236}">
                    <a16:creationId xmlns:a16="http://schemas.microsoft.com/office/drawing/2014/main" id="{DC92E39F-D3B5-CC45-B2DD-86D67FA03A6D}"/>
                  </a:ext>
                </a:extLst>
              </p:cNvPr>
              <p:cNvSpPr/>
              <p:nvPr/>
            </p:nvSpPr>
            <p:spPr>
              <a:xfrm>
                <a:off x="2660647"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9" name="Freeform 8">
                <a:extLst>
                  <a:ext uri="{FF2B5EF4-FFF2-40B4-BE49-F238E27FC236}">
                    <a16:creationId xmlns:a16="http://schemas.microsoft.com/office/drawing/2014/main" id="{EB72A5F6-70DB-5627-FFCE-5526E7742B98}"/>
                  </a:ext>
                </a:extLst>
              </p:cNvPr>
              <p:cNvSpPr/>
              <p:nvPr/>
            </p:nvSpPr>
            <p:spPr>
              <a:xfrm>
                <a:off x="2714625"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0" name="Freeform 9">
                <a:extLst>
                  <a:ext uri="{FF2B5EF4-FFF2-40B4-BE49-F238E27FC236}">
                    <a16:creationId xmlns:a16="http://schemas.microsoft.com/office/drawing/2014/main" id="{7B2F71F8-11EF-0D85-C570-E04423F1A55F}"/>
                  </a:ext>
                </a:extLst>
              </p:cNvPr>
              <p:cNvSpPr/>
              <p:nvPr/>
            </p:nvSpPr>
            <p:spPr>
              <a:xfrm>
                <a:off x="2709860"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1" name="Freeform 10">
                <a:extLst>
                  <a:ext uri="{FF2B5EF4-FFF2-40B4-BE49-F238E27FC236}">
                    <a16:creationId xmlns:a16="http://schemas.microsoft.com/office/drawing/2014/main" id="{CCA2233E-B51F-74AE-9863-E021A0FEDBE2}"/>
                  </a:ext>
                </a:extLst>
              </p:cNvPr>
              <p:cNvSpPr/>
              <p:nvPr/>
            </p:nvSpPr>
            <p:spPr>
              <a:xfrm>
                <a:off x="251460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2" name="Freeform 11">
                <a:extLst>
                  <a:ext uri="{FF2B5EF4-FFF2-40B4-BE49-F238E27FC236}">
                    <a16:creationId xmlns:a16="http://schemas.microsoft.com/office/drawing/2014/main" id="{48E1868F-36A0-9EF2-B24D-16A2C8F7C6C1}"/>
                  </a:ext>
                </a:extLst>
              </p:cNvPr>
              <p:cNvSpPr/>
              <p:nvPr/>
            </p:nvSpPr>
            <p:spPr>
              <a:xfrm>
                <a:off x="3970333"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3" name="Freeform 12">
                <a:extLst>
                  <a:ext uri="{FF2B5EF4-FFF2-40B4-BE49-F238E27FC236}">
                    <a16:creationId xmlns:a16="http://schemas.microsoft.com/office/drawing/2014/main" id="{C329DEA3-598B-7A7A-A867-611A9EB5E247}"/>
                  </a:ext>
                </a:extLst>
              </p:cNvPr>
              <p:cNvSpPr/>
              <p:nvPr/>
            </p:nvSpPr>
            <p:spPr>
              <a:xfrm>
                <a:off x="3216273"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nvGrpSpPr>
            <p:cNvPr id="9" name="Group 24">
              <a:extLst>
                <a:ext uri="{FF2B5EF4-FFF2-40B4-BE49-F238E27FC236}">
                  <a16:creationId xmlns:a16="http://schemas.microsoft.com/office/drawing/2014/main" id="{78FBE7F2-E63A-3132-99BD-32D9F23BB10E}"/>
                </a:ext>
              </a:extLst>
            </p:cNvPr>
            <p:cNvGrpSpPr/>
            <p:nvPr/>
          </p:nvGrpSpPr>
          <p:grpSpPr>
            <a:xfrm>
              <a:off x="5105396" y="2362196"/>
              <a:ext cx="1701809" cy="1243017"/>
              <a:chOff x="5105396" y="2362196"/>
              <a:chExt cx="1701809" cy="1243017"/>
            </a:xfrm>
          </p:grpSpPr>
          <p:sp>
            <p:nvSpPr>
              <p:cNvPr id="10" name="Freeform 13">
                <a:extLst>
                  <a:ext uri="{FF2B5EF4-FFF2-40B4-BE49-F238E27FC236}">
                    <a16:creationId xmlns:a16="http://schemas.microsoft.com/office/drawing/2014/main" id="{B46B1517-82DB-AF3C-8FF0-EAA82605C696}"/>
                  </a:ext>
                </a:extLst>
              </p:cNvPr>
              <p:cNvSpPr/>
              <p:nvPr/>
            </p:nvSpPr>
            <p:spPr>
              <a:xfrm>
                <a:off x="5251454"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1" name="Freeform 14">
                <a:extLst>
                  <a:ext uri="{FF2B5EF4-FFF2-40B4-BE49-F238E27FC236}">
                    <a16:creationId xmlns:a16="http://schemas.microsoft.com/office/drawing/2014/main" id="{F349B8E9-3A23-65B0-07E6-888F2222870C}"/>
                  </a:ext>
                </a:extLst>
              </p:cNvPr>
              <p:cNvSpPr/>
              <p:nvPr/>
            </p:nvSpPr>
            <p:spPr>
              <a:xfrm>
                <a:off x="5251454"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2" name="Freeform 15">
                <a:extLst>
                  <a:ext uri="{FF2B5EF4-FFF2-40B4-BE49-F238E27FC236}">
                    <a16:creationId xmlns:a16="http://schemas.microsoft.com/office/drawing/2014/main" id="{5BB0CE66-15F4-9397-7526-F7BCA757DAC2}"/>
                  </a:ext>
                </a:extLst>
              </p:cNvPr>
              <p:cNvSpPr/>
              <p:nvPr/>
            </p:nvSpPr>
            <p:spPr>
              <a:xfrm>
                <a:off x="5305421"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3" name="Freeform 16">
                <a:extLst>
                  <a:ext uri="{FF2B5EF4-FFF2-40B4-BE49-F238E27FC236}">
                    <a16:creationId xmlns:a16="http://schemas.microsoft.com/office/drawing/2014/main" id="{01D49A68-60B8-14C3-9870-DDFD23DEC779}"/>
                  </a:ext>
                </a:extLst>
              </p:cNvPr>
              <p:cNvSpPr/>
              <p:nvPr/>
            </p:nvSpPr>
            <p:spPr>
              <a:xfrm>
                <a:off x="5300667"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4" name="Freeform 17">
                <a:extLst>
                  <a:ext uri="{FF2B5EF4-FFF2-40B4-BE49-F238E27FC236}">
                    <a16:creationId xmlns:a16="http://schemas.microsoft.com/office/drawing/2014/main" id="{C1FB1AA0-1ED6-832D-47F2-5587F2578DDD}"/>
                  </a:ext>
                </a:extLst>
              </p:cNvPr>
              <p:cNvSpPr/>
              <p:nvPr/>
            </p:nvSpPr>
            <p:spPr>
              <a:xfrm>
                <a:off x="5105396"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5" name="Freeform 18">
                <a:extLst>
                  <a:ext uri="{FF2B5EF4-FFF2-40B4-BE49-F238E27FC236}">
                    <a16:creationId xmlns:a16="http://schemas.microsoft.com/office/drawing/2014/main" id="{3B64E3D3-E487-0EF9-0BF8-0F145F8B0B02}"/>
                  </a:ext>
                </a:extLst>
              </p:cNvPr>
              <p:cNvSpPr/>
              <p:nvPr/>
            </p:nvSpPr>
            <p:spPr>
              <a:xfrm>
                <a:off x="656114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6" name="Freeform 19">
                <a:extLst>
                  <a:ext uri="{FF2B5EF4-FFF2-40B4-BE49-F238E27FC236}">
                    <a16:creationId xmlns:a16="http://schemas.microsoft.com/office/drawing/2014/main" id="{DA4D4877-629A-AF8A-F93F-0B4E4927CA0E}"/>
                  </a:ext>
                </a:extLst>
              </p:cNvPr>
              <p:cNvSpPr/>
              <p:nvPr/>
            </p:nvSpPr>
            <p:spPr>
              <a:xfrm>
                <a:off x="5807070"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sp>
        <p:nvSpPr>
          <p:cNvPr id="24" name="Rectangle 22">
            <a:extLst>
              <a:ext uri="{FF2B5EF4-FFF2-40B4-BE49-F238E27FC236}">
                <a16:creationId xmlns:a16="http://schemas.microsoft.com/office/drawing/2014/main" id="{E8B4A76A-340C-64E7-050F-32F2B7F5E294}"/>
              </a:ext>
            </a:extLst>
          </p:cNvPr>
          <p:cNvSpPr/>
          <p:nvPr/>
        </p:nvSpPr>
        <p:spPr>
          <a:xfrm>
            <a:off x="533396" y="4028985"/>
            <a:ext cx="8178795" cy="2081258"/>
          </a:xfrm>
          <a:prstGeom prst="rect">
            <a:avLst/>
          </a:prstGeom>
          <a:noFill/>
          <a:ln cap="flat">
            <a:noFill/>
            <a:prstDash val="solid"/>
          </a:ln>
        </p:spPr>
        <p:txBody>
          <a:bodyPr vert="horz" wrap="square" lIns="90489" tIns="44448" rIns="90489" bIns="44448" anchor="t" anchorCtr="0" compatLnSpc="1">
            <a:noAutofit/>
          </a:bodyPr>
          <a:lstStyle/>
          <a:p>
            <a:pPr marL="190496" marR="0" lvl="0" indent="-190496" algn="l" defTabSz="914400" rtl="0" fontAlgn="auto" hangingPunct="1">
              <a:lnSpc>
                <a:spcPct val="100000"/>
              </a:lnSpc>
              <a:spcBef>
                <a:spcPts val="0"/>
              </a:spcBef>
              <a:spcAft>
                <a:spcPts val="0"/>
              </a:spcAft>
              <a:buClr>
                <a:srgbClr val="44546A"/>
              </a:buClr>
              <a:buSzPct val="100000"/>
              <a:buChar char="•"/>
              <a:tabLst/>
              <a:defRPr sz="1800" b="0" i="0" u="none" strike="noStrike" kern="0" cap="none" spc="0" baseline="0">
                <a:solidFill>
                  <a:srgbClr val="000000"/>
                </a:solidFill>
                <a:uFillTx/>
              </a:defRPr>
            </a:pPr>
            <a:endParaRPr lang="en-US" sz="2200" dirty="0">
              <a:latin typeface="Avenir Next Condensed Medium" charset="0"/>
              <a:ea typeface="Avenir Next Condensed Medium" charset="0"/>
              <a:cs typeface="Avenir Next Condensed Medium" charset="0"/>
            </a:endParaRPr>
          </a:p>
        </p:txBody>
      </p:sp>
    </p:spTree>
    <p:extLst>
      <p:ext uri="{BB962C8B-B14F-4D97-AF65-F5344CB8AC3E}">
        <p14:creationId xmlns:p14="http://schemas.microsoft.com/office/powerpoint/2010/main" val="2315273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8" name="CustomShape 3">
            <a:extLst>
              <a:ext uri="{FF2B5EF4-FFF2-40B4-BE49-F238E27FC236}">
                <a16:creationId xmlns:a16="http://schemas.microsoft.com/office/drawing/2014/main" id="{E3E6689F-82D3-89B8-FB5F-A6B5CAA7784C}"/>
              </a:ext>
            </a:extLst>
          </p:cNvPr>
          <p:cNvSpPr/>
          <p:nvPr/>
        </p:nvSpPr>
        <p:spPr>
          <a:xfrm>
            <a:off x="350378" y="2019918"/>
            <a:ext cx="8519186" cy="307691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1" baseline="0" dirty="0">
                <a:solidFill>
                  <a:srgbClr val="C0504D"/>
                </a:solidFill>
                <a:uFillTx/>
                <a:latin typeface="Calibri"/>
                <a:ea typeface="DejaVu Sans"/>
              </a:rPr>
              <a:t>Basic idea: put </a:t>
            </a:r>
            <a:r>
              <a:rPr lang="it-IT" sz="2400" b="0" i="0" u="none" strike="noStrike" kern="1200" cap="none" spc="-1" baseline="0" dirty="0" err="1">
                <a:solidFill>
                  <a:srgbClr val="C0504D"/>
                </a:solidFill>
                <a:uFillTx/>
                <a:latin typeface="Calibri"/>
                <a:ea typeface="DejaVu Sans"/>
              </a:rPr>
              <a:t>everything</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you</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need</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frequently</a:t>
            </a:r>
            <a:r>
              <a:rPr lang="it-IT" sz="2400" b="0" i="0" u="none" strike="noStrike" kern="1200" cap="none" spc="-1" baseline="0" dirty="0">
                <a:solidFill>
                  <a:srgbClr val="C0504D"/>
                </a:solidFill>
                <a:uFillTx/>
                <a:latin typeface="Calibri"/>
                <a:ea typeface="DejaVu Sans"/>
              </a:rPr>
              <a:t> (and </a:t>
            </a:r>
            <a:r>
              <a:rPr lang="it-IT" sz="2400" b="0" i="0" u="none" strike="noStrike" kern="1200" cap="none" spc="-1" baseline="0" dirty="0" err="1">
                <a:solidFill>
                  <a:srgbClr val="C0504D"/>
                </a:solidFill>
                <a:uFillTx/>
                <a:latin typeface="Calibri"/>
                <a:ea typeface="DejaVu Sans"/>
              </a:rPr>
              <a:t>what</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you</a:t>
            </a:r>
            <a:r>
              <a:rPr lang="it-IT" sz="2400" b="0" i="0" u="none" strike="noStrike" kern="1200" cap="none" spc="-1" baseline="0" dirty="0">
                <a:solidFill>
                  <a:srgbClr val="C0504D"/>
                </a:solidFill>
                <a:uFillTx/>
                <a:latin typeface="Calibri"/>
                <a:ea typeface="DejaVu Sans"/>
              </a:rPr>
              <a:t> suppose to </a:t>
            </a:r>
            <a:r>
              <a:rPr lang="it-IT" sz="2400" b="0" i="0" u="none" strike="noStrike" kern="1200" cap="none" spc="-1" baseline="0" dirty="0" err="1">
                <a:solidFill>
                  <a:srgbClr val="C0504D"/>
                </a:solidFill>
                <a:uFillTx/>
                <a:latin typeface="Calibri"/>
                <a:ea typeface="DejaVu Sans"/>
              </a:rPr>
              <a:t>need</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frequently</a:t>
            </a:r>
            <a:r>
              <a:rPr lang="it-IT" sz="2400" b="0" i="0" u="none" strike="noStrike" kern="1200" cap="none" spc="-1" baseline="0" dirty="0">
                <a:solidFill>
                  <a:srgbClr val="C0504D"/>
                </a:solidFill>
                <a:uFillTx/>
                <a:latin typeface="Calibri"/>
                <a:ea typeface="DejaVu Sans"/>
              </a:rPr>
              <a:t>) inside small, </a:t>
            </a:r>
            <a:r>
              <a:rPr lang="it-IT" sz="2400" b="0" i="0" u="none" strike="noStrike" kern="1200" cap="none" spc="-1" baseline="0" dirty="0" err="1">
                <a:solidFill>
                  <a:srgbClr val="C0504D"/>
                </a:solidFill>
                <a:uFillTx/>
                <a:latin typeface="Calibri"/>
                <a:ea typeface="DejaVu Sans"/>
              </a:rPr>
              <a:t>expensive</a:t>
            </a:r>
            <a:r>
              <a:rPr lang="it-IT" sz="2400" b="0" i="0" u="none" strike="noStrike" kern="1200" cap="none" spc="-1" baseline="0" dirty="0">
                <a:solidFill>
                  <a:srgbClr val="C0504D"/>
                </a:solidFill>
                <a:uFillTx/>
                <a:latin typeface="Calibri"/>
                <a:ea typeface="DejaVu Sans"/>
              </a:rPr>
              <a:t> and fast </a:t>
            </a:r>
            <a:r>
              <a:rPr lang="it-IT" sz="2400" b="0" i="0" u="none" strike="noStrike" kern="1200" cap="none" spc="-1" baseline="0" dirty="0" err="1">
                <a:solidFill>
                  <a:srgbClr val="C0504D"/>
                </a:solidFill>
                <a:uFillTx/>
                <a:latin typeface="Calibri"/>
                <a:ea typeface="DejaVu Sans"/>
              </a:rPr>
              <a:t>memories</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while</a:t>
            </a:r>
            <a:r>
              <a:rPr lang="it-IT" sz="2400" b="0" i="0" u="none" strike="noStrike" kern="1200" cap="none" spc="-1" baseline="0" dirty="0">
                <a:solidFill>
                  <a:srgbClr val="C0504D"/>
                </a:solidFill>
                <a:uFillTx/>
                <a:latin typeface="Calibri"/>
                <a:ea typeface="DejaVu Sans"/>
              </a:rPr>
              <a:t> put the </a:t>
            </a:r>
            <a:r>
              <a:rPr lang="it-IT" sz="2400" b="0" i="0" u="none" strike="noStrike" kern="1200" cap="none" spc="-1" baseline="0" dirty="0" err="1">
                <a:solidFill>
                  <a:srgbClr val="C0504D"/>
                </a:solidFill>
                <a:uFillTx/>
                <a:latin typeface="Calibri"/>
                <a:ea typeface="DejaVu Sans"/>
              </a:rPr>
              <a:t>rest</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into</a:t>
            </a:r>
            <a:r>
              <a:rPr lang="it-IT" sz="2400" b="0" i="0" u="none" strike="noStrike" kern="1200" cap="none" spc="-1" baseline="0" dirty="0">
                <a:solidFill>
                  <a:srgbClr val="C0504D"/>
                </a:solidFill>
                <a:uFillTx/>
                <a:latin typeface="Calibri"/>
                <a:ea typeface="DejaVu Sans"/>
              </a:rPr>
              <a:t> slow, cheap and </a:t>
            </a:r>
            <a:r>
              <a:rPr lang="it-IT" sz="2400" b="0" i="0" u="none" strike="noStrike" kern="1200" cap="none" spc="-1" baseline="0" dirty="0" err="1">
                <a:solidFill>
                  <a:srgbClr val="C0504D"/>
                </a:solidFill>
                <a:uFillTx/>
                <a:latin typeface="Calibri"/>
                <a:ea typeface="DejaVu Sans"/>
              </a:rPr>
              <a:t>huge</a:t>
            </a:r>
            <a:r>
              <a:rPr lang="it-IT" sz="2400" b="0" i="0" u="none" strike="noStrike" kern="1200" cap="none" spc="-1" baseline="0" dirty="0">
                <a:solidFill>
                  <a:srgbClr val="C0504D"/>
                </a:solidFill>
                <a:uFillTx/>
                <a:latin typeface="Calibri"/>
                <a:ea typeface="DejaVu Sans"/>
              </a:rPr>
              <a:t> </a:t>
            </a:r>
            <a:r>
              <a:rPr lang="it-IT" sz="2400" b="0" i="0" u="none" strike="noStrike" kern="1200" cap="none" spc="-1" baseline="0" dirty="0" err="1">
                <a:solidFill>
                  <a:srgbClr val="C0504D"/>
                </a:solidFill>
                <a:uFillTx/>
                <a:latin typeface="Calibri"/>
                <a:ea typeface="DejaVu Sans"/>
              </a:rPr>
              <a:t>memories</a:t>
            </a:r>
            <a:endParaRPr lang="it-IT" sz="2400" spc="-1" dirty="0">
              <a:solidFill>
                <a:srgbClr val="C0504D"/>
              </a:solidFill>
              <a:latin typeface="Calibri"/>
              <a:ea typeface="DejaVu San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dirty="0">
              <a:solidFill>
                <a:srgbClr val="C0504D"/>
              </a:solidFill>
              <a:uFillTx/>
              <a:latin typeface="Calibri"/>
              <a:ea typeface="DejaVu San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spc="-1" dirty="0">
                <a:solidFill>
                  <a:srgbClr val="C0504D"/>
                </a:solidFill>
                <a:latin typeface="Calibri"/>
                <a:ea typeface="DejaVu Sans"/>
              </a:rPr>
              <a:t>Memory </a:t>
            </a:r>
            <a:r>
              <a:rPr lang="it-IT" sz="2400" b="1" i="0" u="none" strike="noStrike" kern="1200" cap="none" spc="-1" baseline="0" dirty="0" err="1">
                <a:solidFill>
                  <a:srgbClr val="C0504D"/>
                </a:solidFill>
                <a:uFillTx/>
                <a:latin typeface="Calibri"/>
                <a:ea typeface="DejaVu Sans"/>
              </a:rPr>
              <a:t>heterogeneity</a:t>
            </a:r>
            <a:endParaRPr lang="it-IT" sz="2400" b="1" i="0" u="none" strike="noStrike" kern="1200" cap="none" spc="-1" baseline="0" dirty="0">
              <a:solidFill>
                <a:srgbClr val="C0504D"/>
              </a:solidFill>
              <a:uFillTx/>
              <a:latin typeface="Calibri"/>
              <a:ea typeface="DejaVu San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spc="-1" dirty="0">
                <a:solidFill>
                  <a:srgbClr val="C0504D"/>
                </a:solidFill>
                <a:latin typeface="Calibri"/>
                <a:ea typeface="DejaVu Sans"/>
              </a:rPr>
              <a:t>Memory </a:t>
            </a:r>
            <a:r>
              <a:rPr lang="it-IT" sz="2400" b="1" spc="-1" dirty="0" err="1">
                <a:solidFill>
                  <a:srgbClr val="C0504D"/>
                </a:solidFill>
                <a:latin typeface="Calibri"/>
                <a:ea typeface="DejaVu Sans"/>
              </a:rPr>
              <a:t>hierarchy</a:t>
            </a:r>
            <a:endParaRPr lang="it-IT" sz="2400" b="1" i="0" u="none" strike="noStrike" kern="1200" cap="none" spc="-1" baseline="0" dirty="0">
              <a:solidFill>
                <a:srgbClr val="000000"/>
              </a:solidFill>
              <a:uFillTx/>
              <a:latin typeface="Arial"/>
            </a:endParaRPr>
          </a:p>
        </p:txBody>
      </p:sp>
    </p:spTree>
    <p:extLst>
      <p:ext uri="{BB962C8B-B14F-4D97-AF65-F5344CB8AC3E}">
        <p14:creationId xmlns:p14="http://schemas.microsoft.com/office/powerpoint/2010/main" val="146858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pic>
        <p:nvPicPr>
          <p:cNvPr id="9" name="Immagine 4">
            <a:extLst>
              <a:ext uri="{FF2B5EF4-FFF2-40B4-BE49-F238E27FC236}">
                <a16:creationId xmlns:a16="http://schemas.microsoft.com/office/drawing/2014/main" id="{55240894-14FB-B60E-B623-039531D312AA}"/>
              </a:ext>
            </a:extLst>
          </p:cNvPr>
          <p:cNvPicPr>
            <a:picLocks noChangeAspect="1"/>
          </p:cNvPicPr>
          <p:nvPr/>
        </p:nvPicPr>
        <p:blipFill>
          <a:blip r:embed="rId2"/>
          <a:stretch>
            <a:fillRect/>
          </a:stretch>
        </p:blipFill>
        <p:spPr>
          <a:xfrm>
            <a:off x="1958178" y="979566"/>
            <a:ext cx="5293617" cy="4983525"/>
          </a:xfrm>
          <a:prstGeom prst="rect">
            <a:avLst/>
          </a:prstGeom>
          <a:noFill/>
          <a:ln cap="flat">
            <a:noFill/>
          </a:ln>
        </p:spPr>
      </p:pic>
    </p:spTree>
    <p:extLst>
      <p:ext uri="{BB962C8B-B14F-4D97-AF65-F5344CB8AC3E}">
        <p14:creationId xmlns:p14="http://schemas.microsoft.com/office/powerpoint/2010/main" val="2404202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pic>
        <p:nvPicPr>
          <p:cNvPr id="3" name="Immagine 4">
            <a:extLst>
              <a:ext uri="{FF2B5EF4-FFF2-40B4-BE49-F238E27FC236}">
                <a16:creationId xmlns:a16="http://schemas.microsoft.com/office/drawing/2014/main" id="{816BC195-020F-D168-1FD0-409C90A8CBD5}"/>
              </a:ext>
            </a:extLst>
          </p:cNvPr>
          <p:cNvPicPr>
            <a:picLocks noChangeAspect="1"/>
          </p:cNvPicPr>
          <p:nvPr/>
        </p:nvPicPr>
        <p:blipFill>
          <a:blip r:embed="rId2"/>
          <a:stretch>
            <a:fillRect/>
          </a:stretch>
        </p:blipFill>
        <p:spPr>
          <a:xfrm>
            <a:off x="113038" y="2210543"/>
            <a:ext cx="5264328" cy="2909840"/>
          </a:xfrm>
          <a:prstGeom prst="rect">
            <a:avLst/>
          </a:prstGeom>
          <a:noFill/>
          <a:ln cap="flat">
            <a:noFill/>
          </a:ln>
        </p:spPr>
      </p:pic>
    </p:spTree>
    <p:extLst>
      <p:ext uri="{BB962C8B-B14F-4D97-AF65-F5344CB8AC3E}">
        <p14:creationId xmlns:p14="http://schemas.microsoft.com/office/powerpoint/2010/main" val="2762191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pic>
        <p:nvPicPr>
          <p:cNvPr id="3" name="Immagine 4">
            <a:extLst>
              <a:ext uri="{FF2B5EF4-FFF2-40B4-BE49-F238E27FC236}">
                <a16:creationId xmlns:a16="http://schemas.microsoft.com/office/drawing/2014/main" id="{816BC195-020F-D168-1FD0-409C90A8CBD5}"/>
              </a:ext>
            </a:extLst>
          </p:cNvPr>
          <p:cNvPicPr>
            <a:picLocks noChangeAspect="1"/>
          </p:cNvPicPr>
          <p:nvPr/>
        </p:nvPicPr>
        <p:blipFill>
          <a:blip r:embed="rId2"/>
          <a:stretch>
            <a:fillRect/>
          </a:stretch>
        </p:blipFill>
        <p:spPr>
          <a:xfrm>
            <a:off x="113038" y="2210543"/>
            <a:ext cx="5264328" cy="2909840"/>
          </a:xfrm>
          <a:prstGeom prst="rect">
            <a:avLst/>
          </a:prstGeom>
          <a:noFill/>
          <a:ln cap="flat">
            <a:noFill/>
          </a:ln>
        </p:spPr>
      </p:pic>
      <p:pic>
        <p:nvPicPr>
          <p:cNvPr id="4" name="Immagine 7">
            <a:extLst>
              <a:ext uri="{FF2B5EF4-FFF2-40B4-BE49-F238E27FC236}">
                <a16:creationId xmlns:a16="http://schemas.microsoft.com/office/drawing/2014/main" id="{E48FBF88-34F5-A086-4F1E-445A8CEBF9D2}"/>
              </a:ext>
            </a:extLst>
          </p:cNvPr>
          <p:cNvPicPr>
            <a:picLocks noChangeAspect="1"/>
          </p:cNvPicPr>
          <p:nvPr/>
        </p:nvPicPr>
        <p:blipFill>
          <a:blip r:embed="rId3"/>
          <a:stretch>
            <a:fillRect/>
          </a:stretch>
        </p:blipFill>
        <p:spPr>
          <a:xfrm>
            <a:off x="5736186" y="1793632"/>
            <a:ext cx="2172596" cy="1272168"/>
          </a:xfrm>
          <a:prstGeom prst="rect">
            <a:avLst/>
          </a:prstGeom>
          <a:noFill/>
          <a:ln w="9528" cap="flat">
            <a:solidFill>
              <a:srgbClr val="FF0000"/>
            </a:solidFill>
            <a:prstDash val="solid"/>
            <a:miter/>
          </a:ln>
        </p:spPr>
      </p:pic>
      <p:sp>
        <p:nvSpPr>
          <p:cNvPr id="6" name="CustomShape 2">
            <a:extLst>
              <a:ext uri="{FF2B5EF4-FFF2-40B4-BE49-F238E27FC236}">
                <a16:creationId xmlns:a16="http://schemas.microsoft.com/office/drawing/2014/main" id="{2D1FECF1-EFD5-6645-2B02-3C11B3D4807E}"/>
              </a:ext>
            </a:extLst>
          </p:cNvPr>
          <p:cNvSpPr/>
          <p:nvPr/>
        </p:nvSpPr>
        <p:spPr>
          <a:xfrm>
            <a:off x="4458084" y="3025091"/>
            <a:ext cx="438747" cy="223561"/>
          </a:xfrm>
          <a:prstGeom prst="rect">
            <a:avLst/>
          </a:prstGeom>
          <a:noFill/>
          <a:ln w="15873" cap="flat">
            <a:solidFill>
              <a:srgbClr val="FF0000"/>
            </a:solidFill>
            <a:prstDash val="solid"/>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0" name="CustomShape 4">
            <a:extLst>
              <a:ext uri="{FF2B5EF4-FFF2-40B4-BE49-F238E27FC236}">
                <a16:creationId xmlns:a16="http://schemas.microsoft.com/office/drawing/2014/main" id="{43FAFFCD-32FE-2D50-1CD0-0D2306531551}"/>
              </a:ext>
            </a:extLst>
          </p:cNvPr>
          <p:cNvSpPr/>
          <p:nvPr/>
        </p:nvSpPr>
        <p:spPr>
          <a:xfrm flipV="1">
            <a:off x="4896831" y="2389939"/>
            <a:ext cx="839355" cy="76621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3"/>
                </a:lnTo>
              </a:path>
            </a:pathLst>
          </a:custGeom>
          <a:noFill/>
          <a:ln w="25557" cap="flat">
            <a:solidFill>
              <a:srgbClr val="FF0000"/>
            </a:solidFill>
            <a:prstDash val="solid"/>
            <a:round/>
            <a:tailEnd type="arrow"/>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2" name="CustomShape 6">
            <a:extLst>
              <a:ext uri="{FF2B5EF4-FFF2-40B4-BE49-F238E27FC236}">
                <a16:creationId xmlns:a16="http://schemas.microsoft.com/office/drawing/2014/main" id="{2DC9DD6E-9F62-A64F-6AF6-A7C0C44BA443}"/>
              </a:ext>
            </a:extLst>
          </p:cNvPr>
          <p:cNvSpPr/>
          <p:nvPr/>
        </p:nvSpPr>
        <p:spPr>
          <a:xfrm>
            <a:off x="6261838" y="3063093"/>
            <a:ext cx="1067845" cy="27296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6 transistors</a:t>
            </a:r>
            <a:endParaRPr lang="it-IT" sz="1800" b="0" i="0" u="none" strike="noStrike" kern="1200" cap="none" spc="-1" baseline="0">
              <a:solidFill>
                <a:srgbClr val="000000"/>
              </a:solidFill>
              <a:uFillTx/>
              <a:latin typeface="Arial"/>
            </a:endParaRPr>
          </a:p>
        </p:txBody>
      </p:sp>
      <p:sp>
        <p:nvSpPr>
          <p:cNvPr id="14" name="CustomShape 8">
            <a:extLst>
              <a:ext uri="{FF2B5EF4-FFF2-40B4-BE49-F238E27FC236}">
                <a16:creationId xmlns:a16="http://schemas.microsoft.com/office/drawing/2014/main" id="{043BFD06-C0FC-2D5D-A2E0-166B5B37A7C2}"/>
              </a:ext>
            </a:extLst>
          </p:cNvPr>
          <p:cNvSpPr/>
          <p:nvPr/>
        </p:nvSpPr>
        <p:spPr>
          <a:xfrm>
            <a:off x="8007400" y="2017888"/>
            <a:ext cx="763825" cy="47870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~10 ns</a:t>
            </a:r>
            <a:endParaRPr lang="it-IT" sz="1800" b="0" i="0" u="none" strike="noStrike" kern="1200" cap="none" spc="-1" baseline="0">
              <a:solidFill>
                <a:srgbClr val="000000"/>
              </a:solidFill>
              <a:uFillTx/>
              <a:latin typeface="Aria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Few MB</a:t>
            </a:r>
            <a:endParaRPr lang="it-IT" sz="1800" b="0" i="0" u="none" strike="noStrike" kern="1200" cap="none" spc="-1" baseline="0">
              <a:solidFill>
                <a:srgbClr val="000000"/>
              </a:solidFill>
              <a:uFillTx/>
              <a:latin typeface="Arial"/>
            </a:endParaRPr>
          </a:p>
        </p:txBody>
      </p:sp>
    </p:spTree>
    <p:extLst>
      <p:ext uri="{BB962C8B-B14F-4D97-AF65-F5344CB8AC3E}">
        <p14:creationId xmlns:p14="http://schemas.microsoft.com/office/powerpoint/2010/main" val="370505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memories</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pic>
        <p:nvPicPr>
          <p:cNvPr id="3" name="Immagine 4">
            <a:extLst>
              <a:ext uri="{FF2B5EF4-FFF2-40B4-BE49-F238E27FC236}">
                <a16:creationId xmlns:a16="http://schemas.microsoft.com/office/drawing/2014/main" id="{816BC195-020F-D168-1FD0-409C90A8CBD5}"/>
              </a:ext>
            </a:extLst>
          </p:cNvPr>
          <p:cNvPicPr>
            <a:picLocks noChangeAspect="1"/>
          </p:cNvPicPr>
          <p:nvPr/>
        </p:nvPicPr>
        <p:blipFill>
          <a:blip r:embed="rId2"/>
          <a:stretch>
            <a:fillRect/>
          </a:stretch>
        </p:blipFill>
        <p:spPr>
          <a:xfrm>
            <a:off x="113038" y="2210543"/>
            <a:ext cx="5264328" cy="2909840"/>
          </a:xfrm>
          <a:prstGeom prst="rect">
            <a:avLst/>
          </a:prstGeom>
          <a:noFill/>
          <a:ln cap="flat">
            <a:noFill/>
          </a:ln>
        </p:spPr>
      </p:pic>
      <p:pic>
        <p:nvPicPr>
          <p:cNvPr id="4" name="Immagine 7">
            <a:extLst>
              <a:ext uri="{FF2B5EF4-FFF2-40B4-BE49-F238E27FC236}">
                <a16:creationId xmlns:a16="http://schemas.microsoft.com/office/drawing/2014/main" id="{E48FBF88-34F5-A086-4F1E-445A8CEBF9D2}"/>
              </a:ext>
            </a:extLst>
          </p:cNvPr>
          <p:cNvPicPr>
            <a:picLocks noChangeAspect="1"/>
          </p:cNvPicPr>
          <p:nvPr/>
        </p:nvPicPr>
        <p:blipFill>
          <a:blip r:embed="rId3"/>
          <a:stretch>
            <a:fillRect/>
          </a:stretch>
        </p:blipFill>
        <p:spPr>
          <a:xfrm>
            <a:off x="5736186" y="1793632"/>
            <a:ext cx="2172596" cy="1272168"/>
          </a:xfrm>
          <a:prstGeom prst="rect">
            <a:avLst/>
          </a:prstGeom>
          <a:noFill/>
          <a:ln w="9528" cap="flat">
            <a:solidFill>
              <a:srgbClr val="FF0000"/>
            </a:solidFill>
            <a:prstDash val="solid"/>
            <a:miter/>
          </a:ln>
        </p:spPr>
      </p:pic>
      <p:pic>
        <p:nvPicPr>
          <p:cNvPr id="5" name="Immagine 8">
            <a:extLst>
              <a:ext uri="{FF2B5EF4-FFF2-40B4-BE49-F238E27FC236}">
                <a16:creationId xmlns:a16="http://schemas.microsoft.com/office/drawing/2014/main" id="{C5D01F2E-72CE-5542-DD46-F0713D1235EC}"/>
              </a:ext>
            </a:extLst>
          </p:cNvPr>
          <p:cNvPicPr>
            <a:picLocks noChangeAspect="1"/>
          </p:cNvPicPr>
          <p:nvPr/>
        </p:nvPicPr>
        <p:blipFill>
          <a:blip r:embed="rId4"/>
          <a:stretch>
            <a:fillRect/>
          </a:stretch>
        </p:blipFill>
        <p:spPr>
          <a:xfrm>
            <a:off x="5727371" y="3737216"/>
            <a:ext cx="2026045" cy="1355168"/>
          </a:xfrm>
          <a:prstGeom prst="rect">
            <a:avLst/>
          </a:prstGeom>
          <a:noFill/>
          <a:ln w="9528" cap="flat">
            <a:solidFill>
              <a:srgbClr val="FF0000"/>
            </a:solidFill>
            <a:prstDash val="solid"/>
            <a:miter/>
          </a:ln>
        </p:spPr>
      </p:pic>
      <p:sp>
        <p:nvSpPr>
          <p:cNvPr id="6" name="CustomShape 2">
            <a:extLst>
              <a:ext uri="{FF2B5EF4-FFF2-40B4-BE49-F238E27FC236}">
                <a16:creationId xmlns:a16="http://schemas.microsoft.com/office/drawing/2014/main" id="{2D1FECF1-EFD5-6645-2B02-3C11B3D4807E}"/>
              </a:ext>
            </a:extLst>
          </p:cNvPr>
          <p:cNvSpPr/>
          <p:nvPr/>
        </p:nvSpPr>
        <p:spPr>
          <a:xfrm>
            <a:off x="4458084" y="3025091"/>
            <a:ext cx="438747" cy="223561"/>
          </a:xfrm>
          <a:prstGeom prst="rect">
            <a:avLst/>
          </a:prstGeom>
          <a:noFill/>
          <a:ln w="15873" cap="flat">
            <a:solidFill>
              <a:srgbClr val="FF0000"/>
            </a:solidFill>
            <a:prstDash val="solid"/>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CustomShape 3">
            <a:extLst>
              <a:ext uri="{FF2B5EF4-FFF2-40B4-BE49-F238E27FC236}">
                <a16:creationId xmlns:a16="http://schemas.microsoft.com/office/drawing/2014/main" id="{8A9A0FA7-A88E-5AE7-CFBE-00D26C27F9D9}"/>
              </a:ext>
            </a:extLst>
          </p:cNvPr>
          <p:cNvSpPr/>
          <p:nvPr/>
        </p:nvSpPr>
        <p:spPr>
          <a:xfrm>
            <a:off x="4439978" y="3665463"/>
            <a:ext cx="438747" cy="223561"/>
          </a:xfrm>
          <a:prstGeom prst="rect">
            <a:avLst/>
          </a:prstGeom>
          <a:noFill/>
          <a:ln w="15873" cap="flat">
            <a:solidFill>
              <a:srgbClr val="FF0000"/>
            </a:solidFill>
            <a:prstDash val="solid"/>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0" name="CustomShape 4">
            <a:extLst>
              <a:ext uri="{FF2B5EF4-FFF2-40B4-BE49-F238E27FC236}">
                <a16:creationId xmlns:a16="http://schemas.microsoft.com/office/drawing/2014/main" id="{43FAFFCD-32FE-2D50-1CD0-0D2306531551}"/>
              </a:ext>
            </a:extLst>
          </p:cNvPr>
          <p:cNvSpPr/>
          <p:nvPr/>
        </p:nvSpPr>
        <p:spPr>
          <a:xfrm flipV="1">
            <a:off x="4896831" y="2389939"/>
            <a:ext cx="839355" cy="76621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3"/>
                </a:lnTo>
              </a:path>
            </a:pathLst>
          </a:custGeom>
          <a:noFill/>
          <a:ln w="25557" cap="flat">
            <a:solidFill>
              <a:srgbClr val="FF0000"/>
            </a:solidFill>
            <a:prstDash val="solid"/>
            <a:round/>
            <a:tailEnd type="arrow"/>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1" name="CustomShape 5">
            <a:extLst>
              <a:ext uri="{FF2B5EF4-FFF2-40B4-BE49-F238E27FC236}">
                <a16:creationId xmlns:a16="http://schemas.microsoft.com/office/drawing/2014/main" id="{D2F47B20-D260-B4AF-5AC0-AE3F5650F1E6}"/>
              </a:ext>
            </a:extLst>
          </p:cNvPr>
          <p:cNvSpPr/>
          <p:nvPr/>
        </p:nvSpPr>
        <p:spPr>
          <a:xfrm>
            <a:off x="4896831" y="3791303"/>
            <a:ext cx="830540" cy="6903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3"/>
                </a:lnTo>
              </a:path>
            </a:pathLst>
          </a:custGeom>
          <a:noFill/>
          <a:ln w="25557" cap="flat">
            <a:solidFill>
              <a:srgbClr val="FF0000"/>
            </a:solidFill>
            <a:prstDash val="solid"/>
            <a:round/>
            <a:tailEnd type="arrow"/>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2" name="CustomShape 6">
            <a:extLst>
              <a:ext uri="{FF2B5EF4-FFF2-40B4-BE49-F238E27FC236}">
                <a16:creationId xmlns:a16="http://schemas.microsoft.com/office/drawing/2014/main" id="{2DC9DD6E-9F62-A64F-6AF6-A7C0C44BA443}"/>
              </a:ext>
            </a:extLst>
          </p:cNvPr>
          <p:cNvSpPr/>
          <p:nvPr/>
        </p:nvSpPr>
        <p:spPr>
          <a:xfrm>
            <a:off x="6261838" y="3063093"/>
            <a:ext cx="1067845" cy="27296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6 transistors</a:t>
            </a:r>
            <a:endParaRPr lang="it-IT" sz="1800" b="0" i="0" u="none" strike="noStrike" kern="1200" cap="none" spc="-1" baseline="0">
              <a:solidFill>
                <a:srgbClr val="000000"/>
              </a:solidFill>
              <a:uFillTx/>
              <a:latin typeface="Arial"/>
            </a:endParaRPr>
          </a:p>
        </p:txBody>
      </p:sp>
      <p:sp>
        <p:nvSpPr>
          <p:cNvPr id="13" name="CustomShape 7">
            <a:extLst>
              <a:ext uri="{FF2B5EF4-FFF2-40B4-BE49-F238E27FC236}">
                <a16:creationId xmlns:a16="http://schemas.microsoft.com/office/drawing/2014/main" id="{E1957E58-2AE3-31ED-A8E4-52F8865D5D12}"/>
              </a:ext>
            </a:extLst>
          </p:cNvPr>
          <p:cNvSpPr/>
          <p:nvPr/>
        </p:nvSpPr>
        <p:spPr>
          <a:xfrm>
            <a:off x="5758287" y="5182791"/>
            <a:ext cx="2074947" cy="47870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1 transistor + 1 cap</a:t>
            </a:r>
            <a:endParaRPr lang="it-IT" sz="1800" b="0" i="0" u="none" strike="noStrike" kern="1200" cap="none" spc="-1" baseline="0">
              <a:solidFill>
                <a:srgbClr val="000000"/>
              </a:solidFill>
              <a:uFillTx/>
              <a:latin typeface="Aria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(need refreshing circuitry)</a:t>
            </a:r>
            <a:endParaRPr lang="it-IT" sz="1800" b="0" i="0" u="none" strike="noStrike" kern="1200" cap="none" spc="-1" baseline="0">
              <a:solidFill>
                <a:srgbClr val="000000"/>
              </a:solidFill>
              <a:uFillTx/>
              <a:latin typeface="Arial"/>
            </a:endParaRPr>
          </a:p>
        </p:txBody>
      </p:sp>
      <p:sp>
        <p:nvSpPr>
          <p:cNvPr id="14" name="CustomShape 8">
            <a:extLst>
              <a:ext uri="{FF2B5EF4-FFF2-40B4-BE49-F238E27FC236}">
                <a16:creationId xmlns:a16="http://schemas.microsoft.com/office/drawing/2014/main" id="{043BFD06-C0FC-2D5D-A2E0-166B5B37A7C2}"/>
              </a:ext>
            </a:extLst>
          </p:cNvPr>
          <p:cNvSpPr/>
          <p:nvPr/>
        </p:nvSpPr>
        <p:spPr>
          <a:xfrm>
            <a:off x="8007400" y="2017888"/>
            <a:ext cx="763825" cy="47870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~10 ns</a:t>
            </a:r>
            <a:endParaRPr lang="it-IT" sz="1800" b="0" i="0" u="none" strike="noStrike" kern="1200" cap="none" spc="-1" baseline="0">
              <a:solidFill>
                <a:srgbClr val="000000"/>
              </a:solidFill>
              <a:uFillTx/>
              <a:latin typeface="Aria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Few MB</a:t>
            </a:r>
            <a:endParaRPr lang="it-IT" sz="1800" b="0" i="0" u="none" strike="noStrike" kern="1200" cap="none" spc="-1" baseline="0">
              <a:solidFill>
                <a:srgbClr val="000000"/>
              </a:solidFill>
              <a:uFillTx/>
              <a:latin typeface="Arial"/>
            </a:endParaRPr>
          </a:p>
        </p:txBody>
      </p:sp>
      <p:sp>
        <p:nvSpPr>
          <p:cNvPr id="15" name="CustomShape 9">
            <a:extLst>
              <a:ext uri="{FF2B5EF4-FFF2-40B4-BE49-F238E27FC236}">
                <a16:creationId xmlns:a16="http://schemas.microsoft.com/office/drawing/2014/main" id="{555C6E8C-3452-08FE-41E4-710960526AD3}"/>
              </a:ext>
            </a:extLst>
          </p:cNvPr>
          <p:cNvSpPr/>
          <p:nvPr/>
        </p:nvSpPr>
        <p:spPr>
          <a:xfrm>
            <a:off x="7730657" y="4108600"/>
            <a:ext cx="1040578" cy="478706"/>
          </a:xfrm>
          <a:prstGeom prst="rect">
            <a:avLst/>
          </a:prstGeom>
          <a:noFill/>
          <a:ln cap="flat">
            <a:noFill/>
            <a:prstDash val="solid"/>
          </a:ln>
        </p:spPr>
        <p:txBody>
          <a:bodyPr vert="horz" wrap="non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~60 ns</a:t>
            </a:r>
            <a:endParaRPr lang="it-IT" sz="1800" b="0" i="0" u="none" strike="noStrike" kern="1200" cap="none" spc="-1" baseline="0">
              <a:solidFill>
                <a:srgbClr val="000000"/>
              </a:solidFill>
              <a:uFillTx/>
              <a:latin typeface="Aria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1" baseline="0">
                <a:solidFill>
                  <a:srgbClr val="000000"/>
                </a:solidFill>
                <a:uFillTx/>
                <a:latin typeface="Arial"/>
                <a:ea typeface="DejaVu Sans"/>
              </a:rPr>
              <a:t>Tenth of GB</a:t>
            </a:r>
            <a:endParaRPr lang="it-IT" sz="1800" b="0" i="0" u="none" strike="noStrike" kern="1200" cap="none" spc="-1" baseline="0">
              <a:solidFill>
                <a:srgbClr val="000000"/>
              </a:solidFill>
              <a:uFillTx/>
              <a:latin typeface="Arial"/>
            </a:endParaRPr>
          </a:p>
        </p:txBody>
      </p:sp>
    </p:spTree>
    <p:extLst>
      <p:ext uri="{BB962C8B-B14F-4D97-AF65-F5344CB8AC3E}">
        <p14:creationId xmlns:p14="http://schemas.microsoft.com/office/powerpoint/2010/main" val="1056840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Pipelined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4" name="CustomShape 1">
            <a:extLst>
              <a:ext uri="{FF2B5EF4-FFF2-40B4-BE49-F238E27FC236}">
                <a16:creationId xmlns:a16="http://schemas.microsoft.com/office/drawing/2014/main" id="{8451F46B-49C8-6A01-4C1D-A872940D4B16}"/>
              </a:ext>
            </a:extLst>
          </p:cNvPr>
          <p:cNvSpPr/>
          <p:nvPr/>
        </p:nvSpPr>
        <p:spPr>
          <a:xfrm>
            <a:off x="457108" y="2060636"/>
            <a:ext cx="8228521" cy="2982151"/>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5" name="Rettangolo 4">
            <a:extLst>
              <a:ext uri="{FF2B5EF4-FFF2-40B4-BE49-F238E27FC236}">
                <a16:creationId xmlns:a16="http://schemas.microsoft.com/office/drawing/2014/main" id="{9E78EC0F-FF1B-5C0A-6263-A395F86A2BEA}"/>
              </a:ext>
            </a:extLst>
          </p:cNvPr>
          <p:cNvSpPr/>
          <p:nvPr/>
        </p:nvSpPr>
        <p:spPr>
          <a:xfrm>
            <a:off x="2242355" y="2103979"/>
            <a:ext cx="905521" cy="2911897"/>
          </a:xfrm>
          <a:prstGeom prst="rect">
            <a:avLst/>
          </a:prstGeom>
          <a:solidFill>
            <a:srgbClr val="A5300F"/>
          </a:solidFill>
          <a:ln w="15873" cap="flat">
            <a:solidFill>
              <a:srgbClr val="782008"/>
            </a:solidFill>
            <a:prstDash val="solid"/>
            <a:miter/>
          </a:ln>
        </p:spPr>
        <p:txBody>
          <a:bodyPr vert="eaVert"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Instruction Fetch</a:t>
            </a:r>
          </a:p>
        </p:txBody>
      </p:sp>
      <p:sp>
        <p:nvSpPr>
          <p:cNvPr id="8" name="Rettangolo 7">
            <a:extLst>
              <a:ext uri="{FF2B5EF4-FFF2-40B4-BE49-F238E27FC236}">
                <a16:creationId xmlns:a16="http://schemas.microsoft.com/office/drawing/2014/main" id="{E05F5B08-4624-B395-5073-BA114CF3A327}"/>
              </a:ext>
            </a:extLst>
          </p:cNvPr>
          <p:cNvSpPr/>
          <p:nvPr/>
        </p:nvSpPr>
        <p:spPr>
          <a:xfrm>
            <a:off x="3916530" y="2103979"/>
            <a:ext cx="905521" cy="2911897"/>
          </a:xfrm>
          <a:prstGeom prst="rect">
            <a:avLst/>
          </a:prstGeom>
          <a:solidFill>
            <a:srgbClr val="D55816"/>
          </a:solidFill>
          <a:ln w="15873" cap="flat">
            <a:solidFill>
              <a:srgbClr val="9C3E0D"/>
            </a:solidFill>
            <a:prstDash val="solid"/>
            <a:miter/>
          </a:ln>
        </p:spPr>
        <p:txBody>
          <a:bodyPr vert="eaVert"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Instruction Decode</a:t>
            </a:r>
          </a:p>
        </p:txBody>
      </p:sp>
      <p:sp>
        <p:nvSpPr>
          <p:cNvPr id="9" name="Rettangolo 8">
            <a:extLst>
              <a:ext uri="{FF2B5EF4-FFF2-40B4-BE49-F238E27FC236}">
                <a16:creationId xmlns:a16="http://schemas.microsoft.com/office/drawing/2014/main" id="{DD4077BF-B713-0586-DE79-8B99CC37B3E5}"/>
              </a:ext>
            </a:extLst>
          </p:cNvPr>
          <p:cNvSpPr/>
          <p:nvPr/>
        </p:nvSpPr>
        <p:spPr>
          <a:xfrm>
            <a:off x="5453847" y="2103979"/>
            <a:ext cx="905521" cy="2911897"/>
          </a:xfrm>
          <a:prstGeom prst="rect">
            <a:avLst/>
          </a:prstGeom>
          <a:solidFill>
            <a:srgbClr val="E19825"/>
          </a:solidFill>
          <a:ln w="15873" cap="flat">
            <a:solidFill>
              <a:srgbClr val="A56E18"/>
            </a:solidFill>
            <a:prstDash val="solid"/>
            <a:miter/>
          </a:ln>
        </p:spPr>
        <p:txBody>
          <a:bodyPr vert="eaVert"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Instruction Execute</a:t>
            </a:r>
          </a:p>
        </p:txBody>
      </p:sp>
      <p:sp>
        <p:nvSpPr>
          <p:cNvPr id="10" name="Rettangolo 9">
            <a:extLst>
              <a:ext uri="{FF2B5EF4-FFF2-40B4-BE49-F238E27FC236}">
                <a16:creationId xmlns:a16="http://schemas.microsoft.com/office/drawing/2014/main" id="{717E7134-8561-C5E6-9C08-F6D0A674D9CC}"/>
              </a:ext>
            </a:extLst>
          </p:cNvPr>
          <p:cNvSpPr/>
          <p:nvPr/>
        </p:nvSpPr>
        <p:spPr>
          <a:xfrm>
            <a:off x="7253057" y="2103979"/>
            <a:ext cx="1624614" cy="1111928"/>
          </a:xfrm>
          <a:prstGeom prst="rect">
            <a:avLst/>
          </a:prstGeom>
          <a:solidFill>
            <a:srgbClr val="B27D49"/>
          </a:solidFill>
          <a:ln w="15873" cap="flat">
            <a:solidFill>
              <a:srgbClr val="825A33"/>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Register File</a:t>
            </a:r>
          </a:p>
        </p:txBody>
      </p:sp>
      <p:sp>
        <p:nvSpPr>
          <p:cNvPr id="11" name="Rettangolo 10">
            <a:extLst>
              <a:ext uri="{FF2B5EF4-FFF2-40B4-BE49-F238E27FC236}">
                <a16:creationId xmlns:a16="http://schemas.microsoft.com/office/drawing/2014/main" id="{DF23149E-4DE5-BB94-BBE9-3CE5F5351BB8}"/>
              </a:ext>
            </a:extLst>
          </p:cNvPr>
          <p:cNvSpPr/>
          <p:nvPr/>
        </p:nvSpPr>
        <p:spPr>
          <a:xfrm>
            <a:off x="266328" y="2103979"/>
            <a:ext cx="1402671" cy="932157"/>
          </a:xfrm>
          <a:prstGeom prst="rect">
            <a:avLst/>
          </a:prstGeom>
          <a:solidFill>
            <a:srgbClr val="B19C7D"/>
          </a:solidFill>
          <a:ln w="15873" cap="flat">
            <a:solidFill>
              <a:srgbClr val="81715A"/>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Instruction memory</a:t>
            </a:r>
          </a:p>
        </p:txBody>
      </p:sp>
      <p:sp>
        <p:nvSpPr>
          <p:cNvPr id="12" name="Rettangolo 11">
            <a:extLst>
              <a:ext uri="{FF2B5EF4-FFF2-40B4-BE49-F238E27FC236}">
                <a16:creationId xmlns:a16="http://schemas.microsoft.com/office/drawing/2014/main" id="{9A34F5EC-910E-F02E-0C50-8FE903BF1BFC}"/>
              </a:ext>
            </a:extLst>
          </p:cNvPr>
          <p:cNvSpPr/>
          <p:nvPr/>
        </p:nvSpPr>
        <p:spPr>
          <a:xfrm>
            <a:off x="266328" y="4045442"/>
            <a:ext cx="1402671" cy="674205"/>
          </a:xfrm>
          <a:prstGeom prst="rect">
            <a:avLst/>
          </a:prstGeom>
          <a:solidFill>
            <a:srgbClr val="7F5F52"/>
          </a:solidFill>
          <a:ln w="15873" cap="flat">
            <a:solidFill>
              <a:srgbClr val="5C443A"/>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Program</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counter</a:t>
            </a:r>
          </a:p>
        </p:txBody>
      </p:sp>
      <p:cxnSp>
        <p:nvCxnSpPr>
          <p:cNvPr id="13" name="Connettore 2 12">
            <a:extLst>
              <a:ext uri="{FF2B5EF4-FFF2-40B4-BE49-F238E27FC236}">
                <a16:creationId xmlns:a16="http://schemas.microsoft.com/office/drawing/2014/main" id="{15228778-6631-973F-76D3-94A8DDF2B7AD}"/>
              </a:ext>
            </a:extLst>
          </p:cNvPr>
          <p:cNvCxnSpPr>
            <a:endCxn id="12" idx="3"/>
          </p:cNvCxnSpPr>
          <p:nvPr/>
        </p:nvCxnSpPr>
        <p:spPr>
          <a:xfrm flipH="1">
            <a:off x="1668999" y="4382545"/>
            <a:ext cx="573356" cy="0"/>
          </a:xfrm>
          <a:prstGeom prst="straightConnector1">
            <a:avLst/>
          </a:prstGeom>
          <a:noFill/>
          <a:ln w="25402" cap="flat">
            <a:solidFill>
              <a:srgbClr val="000000"/>
            </a:solidFill>
            <a:prstDash val="solid"/>
            <a:miter/>
            <a:tailEnd type="arrow"/>
          </a:ln>
        </p:spPr>
      </p:cxnSp>
      <p:cxnSp>
        <p:nvCxnSpPr>
          <p:cNvPr id="14" name="Connettore 2 13">
            <a:extLst>
              <a:ext uri="{FF2B5EF4-FFF2-40B4-BE49-F238E27FC236}">
                <a16:creationId xmlns:a16="http://schemas.microsoft.com/office/drawing/2014/main" id="{8830D004-642B-6DC8-3251-2673DD989F3E}"/>
              </a:ext>
            </a:extLst>
          </p:cNvPr>
          <p:cNvCxnSpPr>
            <a:stCxn id="12" idx="0"/>
            <a:endCxn id="11" idx="2"/>
          </p:cNvCxnSpPr>
          <p:nvPr/>
        </p:nvCxnSpPr>
        <p:spPr>
          <a:xfrm flipV="1">
            <a:off x="967664" y="3036136"/>
            <a:ext cx="0" cy="1009306"/>
          </a:xfrm>
          <a:prstGeom prst="straightConnector1">
            <a:avLst/>
          </a:prstGeom>
          <a:noFill/>
          <a:ln w="25402" cap="flat">
            <a:solidFill>
              <a:srgbClr val="000000"/>
            </a:solidFill>
            <a:prstDash val="solid"/>
            <a:miter/>
            <a:tailEnd type="arrow"/>
          </a:ln>
        </p:spPr>
      </p:cxnSp>
      <p:cxnSp>
        <p:nvCxnSpPr>
          <p:cNvPr id="15" name="Connettore 2 14">
            <a:extLst>
              <a:ext uri="{FF2B5EF4-FFF2-40B4-BE49-F238E27FC236}">
                <a16:creationId xmlns:a16="http://schemas.microsoft.com/office/drawing/2014/main" id="{18872BF7-BF0E-5DF6-7468-F6CE8BC91F6F}"/>
              </a:ext>
            </a:extLst>
          </p:cNvPr>
          <p:cNvCxnSpPr>
            <a:stCxn id="11" idx="3"/>
          </p:cNvCxnSpPr>
          <p:nvPr/>
        </p:nvCxnSpPr>
        <p:spPr>
          <a:xfrm>
            <a:off x="1668999" y="2570058"/>
            <a:ext cx="573356" cy="0"/>
          </a:xfrm>
          <a:prstGeom prst="straightConnector1">
            <a:avLst/>
          </a:prstGeom>
          <a:noFill/>
          <a:ln w="25402" cap="flat">
            <a:solidFill>
              <a:srgbClr val="000000"/>
            </a:solidFill>
            <a:prstDash val="solid"/>
            <a:miter/>
            <a:tailEnd type="arrow"/>
          </a:ln>
        </p:spPr>
      </p:cxnSp>
      <p:cxnSp>
        <p:nvCxnSpPr>
          <p:cNvPr id="16" name="Connettore 2 15">
            <a:extLst>
              <a:ext uri="{FF2B5EF4-FFF2-40B4-BE49-F238E27FC236}">
                <a16:creationId xmlns:a16="http://schemas.microsoft.com/office/drawing/2014/main" id="{40EA370F-D7A6-ED57-5141-14D58816964E}"/>
              </a:ext>
            </a:extLst>
          </p:cNvPr>
          <p:cNvCxnSpPr>
            <a:stCxn id="5" idx="3"/>
            <a:endCxn id="8" idx="1"/>
          </p:cNvCxnSpPr>
          <p:nvPr/>
        </p:nvCxnSpPr>
        <p:spPr>
          <a:xfrm>
            <a:off x="3147876" y="3559928"/>
            <a:ext cx="768654" cy="0"/>
          </a:xfrm>
          <a:prstGeom prst="straightConnector1">
            <a:avLst/>
          </a:prstGeom>
          <a:noFill/>
          <a:ln w="25402" cap="flat">
            <a:solidFill>
              <a:srgbClr val="000000"/>
            </a:solidFill>
            <a:prstDash val="solid"/>
            <a:miter/>
            <a:tailEnd type="arrow"/>
          </a:ln>
        </p:spPr>
      </p:cxnSp>
      <p:cxnSp>
        <p:nvCxnSpPr>
          <p:cNvPr id="17" name="Connettore 2 16">
            <a:extLst>
              <a:ext uri="{FF2B5EF4-FFF2-40B4-BE49-F238E27FC236}">
                <a16:creationId xmlns:a16="http://schemas.microsoft.com/office/drawing/2014/main" id="{BD7A835F-C1CD-0469-324A-31B6467CC490}"/>
              </a:ext>
            </a:extLst>
          </p:cNvPr>
          <p:cNvCxnSpPr>
            <a:stCxn id="8" idx="3"/>
            <a:endCxn id="9" idx="1"/>
          </p:cNvCxnSpPr>
          <p:nvPr/>
        </p:nvCxnSpPr>
        <p:spPr>
          <a:xfrm>
            <a:off x="4822051" y="3559928"/>
            <a:ext cx="631796" cy="0"/>
          </a:xfrm>
          <a:prstGeom prst="straightConnector1">
            <a:avLst/>
          </a:prstGeom>
          <a:noFill/>
          <a:ln w="25402" cap="flat">
            <a:solidFill>
              <a:srgbClr val="000000"/>
            </a:solidFill>
            <a:prstDash val="solid"/>
            <a:miter/>
            <a:tailEnd type="arrow"/>
          </a:ln>
        </p:spPr>
      </p:cxnSp>
      <p:sp>
        <p:nvSpPr>
          <p:cNvPr id="18" name="Rettangolo 17">
            <a:extLst>
              <a:ext uri="{FF2B5EF4-FFF2-40B4-BE49-F238E27FC236}">
                <a16:creationId xmlns:a16="http://schemas.microsoft.com/office/drawing/2014/main" id="{B07BFB6D-89F7-4C49-F935-EB52AE422F6D}"/>
              </a:ext>
            </a:extLst>
          </p:cNvPr>
          <p:cNvSpPr/>
          <p:nvPr/>
        </p:nvSpPr>
        <p:spPr>
          <a:xfrm>
            <a:off x="7217743" y="3559932"/>
            <a:ext cx="1662141" cy="1104586"/>
          </a:xfrm>
          <a:prstGeom prst="rect">
            <a:avLst/>
          </a:prstGeom>
          <a:solidFill>
            <a:srgbClr val="B19C7D"/>
          </a:solidFill>
          <a:ln w="15873" cap="flat">
            <a:solidFill>
              <a:srgbClr val="81715A"/>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Data</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memory</a:t>
            </a:r>
          </a:p>
        </p:txBody>
      </p:sp>
      <p:cxnSp>
        <p:nvCxnSpPr>
          <p:cNvPr id="19" name="Connettore 2 18">
            <a:extLst>
              <a:ext uri="{FF2B5EF4-FFF2-40B4-BE49-F238E27FC236}">
                <a16:creationId xmlns:a16="http://schemas.microsoft.com/office/drawing/2014/main" id="{A9F78B1C-38D0-387F-8820-3D01A2BE3CEC}"/>
              </a:ext>
            </a:extLst>
          </p:cNvPr>
          <p:cNvCxnSpPr>
            <a:endCxn id="10" idx="1"/>
          </p:cNvCxnSpPr>
          <p:nvPr/>
        </p:nvCxnSpPr>
        <p:spPr>
          <a:xfrm>
            <a:off x="6359368" y="2659943"/>
            <a:ext cx="893689" cy="0"/>
          </a:xfrm>
          <a:prstGeom prst="straightConnector1">
            <a:avLst/>
          </a:prstGeom>
          <a:noFill/>
          <a:ln w="25402" cap="flat">
            <a:solidFill>
              <a:srgbClr val="000000"/>
            </a:solidFill>
            <a:prstDash val="solid"/>
            <a:miter/>
            <a:headEnd type="arrow"/>
            <a:tailEnd type="arrow"/>
          </a:ln>
        </p:spPr>
      </p:cxnSp>
      <p:cxnSp>
        <p:nvCxnSpPr>
          <p:cNvPr id="20" name="Connettore 2 19">
            <a:extLst>
              <a:ext uri="{FF2B5EF4-FFF2-40B4-BE49-F238E27FC236}">
                <a16:creationId xmlns:a16="http://schemas.microsoft.com/office/drawing/2014/main" id="{A63408CE-A62F-84DA-DEBD-D1CD8DFFBDA5}"/>
              </a:ext>
            </a:extLst>
          </p:cNvPr>
          <p:cNvCxnSpPr/>
          <p:nvPr/>
        </p:nvCxnSpPr>
        <p:spPr>
          <a:xfrm>
            <a:off x="6324054" y="4112230"/>
            <a:ext cx="893689" cy="0"/>
          </a:xfrm>
          <a:prstGeom prst="straightConnector1">
            <a:avLst/>
          </a:prstGeom>
          <a:noFill/>
          <a:ln w="25402" cap="flat">
            <a:solidFill>
              <a:srgbClr val="000000"/>
            </a:solidFill>
            <a:prstDash val="solid"/>
            <a:miter/>
            <a:headEnd type="arrow"/>
            <a:tailEnd type="arrow"/>
          </a:ln>
        </p:spPr>
      </p:cxnSp>
      <p:sp>
        <p:nvSpPr>
          <p:cNvPr id="21" name="Rettangolo 20">
            <a:extLst>
              <a:ext uri="{FF2B5EF4-FFF2-40B4-BE49-F238E27FC236}">
                <a16:creationId xmlns:a16="http://schemas.microsoft.com/office/drawing/2014/main" id="{73759E80-E684-D04D-402B-F72C4FC29BD9}"/>
              </a:ext>
            </a:extLst>
          </p:cNvPr>
          <p:cNvSpPr/>
          <p:nvPr/>
        </p:nvSpPr>
        <p:spPr>
          <a:xfrm>
            <a:off x="344381" y="2153101"/>
            <a:ext cx="1260628"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Instr #3</a:t>
            </a:r>
          </a:p>
        </p:txBody>
      </p:sp>
      <p:sp>
        <p:nvSpPr>
          <p:cNvPr id="22" name="Rettangolo 21">
            <a:extLst>
              <a:ext uri="{FF2B5EF4-FFF2-40B4-BE49-F238E27FC236}">
                <a16:creationId xmlns:a16="http://schemas.microsoft.com/office/drawing/2014/main" id="{6A8A0B92-A388-0DF7-5616-9640E3D5754A}"/>
              </a:ext>
            </a:extLst>
          </p:cNvPr>
          <p:cNvSpPr/>
          <p:nvPr/>
        </p:nvSpPr>
        <p:spPr>
          <a:xfrm>
            <a:off x="462156" y="2235945"/>
            <a:ext cx="1260628"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Instr #2</a:t>
            </a:r>
          </a:p>
        </p:txBody>
      </p:sp>
      <p:sp>
        <p:nvSpPr>
          <p:cNvPr id="23" name="Rettangolo 22">
            <a:extLst>
              <a:ext uri="{FF2B5EF4-FFF2-40B4-BE49-F238E27FC236}">
                <a16:creationId xmlns:a16="http://schemas.microsoft.com/office/drawing/2014/main" id="{0A386E5A-8AFA-1096-1D64-C9DDE95A00F0}"/>
              </a:ext>
            </a:extLst>
          </p:cNvPr>
          <p:cNvSpPr/>
          <p:nvPr/>
        </p:nvSpPr>
        <p:spPr>
          <a:xfrm>
            <a:off x="591525" y="2318799"/>
            <a:ext cx="1260628"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Instr #1</a:t>
            </a:r>
          </a:p>
        </p:txBody>
      </p:sp>
      <p:sp>
        <p:nvSpPr>
          <p:cNvPr id="26" name="CasellaDiTesto 1">
            <a:extLst>
              <a:ext uri="{FF2B5EF4-FFF2-40B4-BE49-F238E27FC236}">
                <a16:creationId xmlns:a16="http://schemas.microsoft.com/office/drawing/2014/main" id="{8EA819E6-F084-AEBA-71AC-A23F43040A86}"/>
              </a:ext>
            </a:extLst>
          </p:cNvPr>
          <p:cNvSpPr txBox="1"/>
          <p:nvPr/>
        </p:nvSpPr>
        <p:spPr>
          <a:xfrm>
            <a:off x="853363" y="1475951"/>
            <a:ext cx="3826690" cy="369335"/>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14 stage of pipeline inside a  I7-920</a:t>
            </a:r>
          </a:p>
        </p:txBody>
      </p:sp>
    </p:spTree>
    <p:extLst>
      <p:ext uri="{BB962C8B-B14F-4D97-AF65-F5344CB8AC3E}">
        <p14:creationId xmlns:p14="http://schemas.microsoft.com/office/powerpoint/2010/main" val="23173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5.55556E-7 -1.48148E-6 L 0.07691 -1.48148E-6 C 0.11129 -1.48148E-6 0.15382 0.09167 0.15382 0.16621 L 0.15382 0.33241 ">
                                      <p:cBhvr>
                                        <p:cTn id="6" dur="2000" fill="hold"/>
                                        <p:tgtEl>
                                          <p:spTgt spid="23"/>
                                        </p:tgtEl>
                                        <p:attrNameLst>
                                          <p:attrName>ppt_x</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15382 0.33241 L 0.34028 0.33241 ">
                                      <p:cBhvr>
                                        <p:cTn id="10" dur="2000" fill="hold"/>
                                        <p:tgtEl>
                                          <p:spTgt spid="23"/>
                                        </p:tgtEl>
                                        <p:attrNameLst>
                                          <p:attrName>ppt_x</p:attrName>
                                        </p:attrNameLst>
                                      </p:cBhvr>
                                    </p:animMotion>
                                  </p:childTnLst>
                                </p:cTn>
                              </p:par>
                            </p:childTnLst>
                          </p:cTn>
                        </p:par>
                        <p:par>
                          <p:cTn id="11" fill="hold">
                            <p:stCondLst>
                              <p:cond delay="2000"/>
                            </p:stCondLst>
                            <p:childTnLst>
                              <p:par>
                                <p:cTn id="12" presetID="50" presetClass="path" presetSubtype="0" accel="50000" decel="50000" fill="hold" grpId="0" nodeType="afterEffect">
                                  <p:stCondLst>
                                    <p:cond delay="0"/>
                                  </p:stCondLst>
                                  <p:childTnLst>
                                    <p:animMotion origin="layout" path="M -4.44444E-6 0.00138 L 0.08403 0.00138 C 0.12171 0.00138 0.16806 0.09583 0.16806 0.17291 L 0.16806 0.34444 ">
                                      <p:cBhvr>
                                        <p:cTn id="13" dur="2000" fill="hold"/>
                                        <p:tgtEl>
                                          <p:spTgt spid="22"/>
                                        </p:tgtEl>
                                        <p:attrNameLst>
                                          <p:attrName>ppt_x</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2" nodeType="clickEffect">
                                  <p:stCondLst>
                                    <p:cond delay="0"/>
                                  </p:stCondLst>
                                  <p:childTnLst>
                                    <p:animMotion origin="layout" path="M 0.34028 0.33241 L 0.51215 0.33241 ">
                                      <p:cBhvr>
                                        <p:cTn id="17" dur="2000" fill="hold"/>
                                        <p:tgtEl>
                                          <p:spTgt spid="23"/>
                                        </p:tgtEl>
                                        <p:attrNameLst>
                                          <p:attrName>ppt_x</p:attrName>
                                        </p:attrNameLst>
                                      </p:cBhvr>
                                    </p:animMotion>
                                  </p:childTnLst>
                                </p:cTn>
                              </p:par>
                              <p:par>
                                <p:cTn id="18" presetID="42" presetClass="path" presetSubtype="0" accel="50000" decel="50000" fill="hold" grpId="1" nodeType="withEffect">
                                  <p:stCondLst>
                                    <p:cond delay="0"/>
                                  </p:stCondLst>
                                  <p:childTnLst>
                                    <p:animMotion origin="layout" path="M 0.16806 0.34445 L 0.35556 0.34445 ">
                                      <p:cBhvr>
                                        <p:cTn id="19" dur="2000" fill="hold"/>
                                        <p:tgtEl>
                                          <p:spTgt spid="22"/>
                                        </p:tgtEl>
                                        <p:attrNameLst>
                                          <p:attrName>ppt_x</p:attrName>
                                        </p:attrNameLst>
                                      </p:cBhvr>
                                    </p:animMotion>
                                  </p:childTnLst>
                                </p:cTn>
                              </p:par>
                            </p:childTnLst>
                          </p:cTn>
                        </p:par>
                        <p:par>
                          <p:cTn id="20" fill="hold">
                            <p:stCondLst>
                              <p:cond delay="2000"/>
                            </p:stCondLst>
                            <p:childTnLst>
                              <p:par>
                                <p:cTn id="21" presetID="50" presetClass="path" presetSubtype="0" accel="50000" decel="50000" fill="hold" grpId="0" nodeType="afterEffect">
                                  <p:stCondLst>
                                    <p:cond delay="0"/>
                                  </p:stCondLst>
                                  <p:childTnLst>
                                    <p:animMotion origin="layout" path="M 2.77778E-6 -0.00139 L 0.09045 -0.00139 C 0.1309 -0.00139 0.1809 0.09722 0.1809 0.17754 L 0.1809 0.35648 ">
                                      <p:cBhvr>
                                        <p:cTn id="22" dur="2000" fill="hold"/>
                                        <p:tgtEl>
                                          <p:spTgt spid="21"/>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3" grpId="0" animBg="1"/>
      <p:bldP spid="23" grpId="1" animBg="1"/>
      <p:bldP spid="23"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979566"/>
            <a:ext cx="8934446" cy="5207589"/>
          </a:xfrm>
          <a:prstGeom prst="rect">
            <a:avLst/>
          </a:prstGeom>
          <a:noFill/>
          <a:ln cap="flat">
            <a:noFill/>
          </a:ln>
        </p:spPr>
        <p:txBody>
          <a:bodyPr vert="horz" wrap="square" lIns="0" tIns="0" rIns="0" bIns="0" anchor="ctr" anchorCtr="0" compatLnSpc="1">
            <a:normAutofit/>
          </a:bodyPr>
          <a:lstStyle/>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But what if a conditional instruction enters the pipeline?</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Calibri" pitchFamily="34"/>
                <a:cs typeface="Calibri" pitchFamily="34"/>
              </a:rPr>
              <a:t>Shall other instructions enter the pipeline before the conditional instruction is executed?</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p:txBody>
      </p:sp>
    </p:spTree>
    <p:extLst>
      <p:ext uri="{BB962C8B-B14F-4D97-AF65-F5344CB8AC3E}">
        <p14:creationId xmlns:p14="http://schemas.microsoft.com/office/powerpoint/2010/main" val="2114646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979566"/>
            <a:ext cx="8934446" cy="5207589"/>
          </a:xfrm>
          <a:prstGeom prst="rect">
            <a:avLst/>
          </a:prstGeom>
          <a:noFill/>
          <a:ln cap="flat">
            <a:noFill/>
          </a:ln>
        </p:spPr>
        <p:txBody>
          <a:bodyPr vert="horz" wrap="square" lIns="0" tIns="0" rIns="0" bIns="0" anchor="ctr" anchorCtr="0" compatLnSpc="1">
            <a:normAutofit/>
          </a:bodyPr>
          <a:lstStyle/>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But what if a conditional instruction enters the pipeline?</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Calibri" pitchFamily="34"/>
                <a:cs typeface="Calibri" pitchFamily="34"/>
              </a:rPr>
              <a:t>Shall other instructions enter the pipeline before the conditional instruction is executed?</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Stall the pipeline: </a:t>
            </a:r>
            <a:r>
              <a:rPr lang="en-US" sz="2400" b="0" i="0" u="none" strike="noStrike" kern="1200" cap="none" spc="0" baseline="0" dirty="0">
                <a:solidFill>
                  <a:srgbClr val="000000"/>
                </a:solidFill>
                <a:uFillTx/>
                <a:latin typeface="Calibri" pitchFamily="34"/>
                <a:cs typeface="Calibri" pitchFamily="34"/>
              </a:rPr>
              <a:t>do not put anything in IF and ID and wait the IE to determine what the next instruction to be fetched should be…</a:t>
            </a:r>
            <a:r>
              <a:rPr lang="en-US" sz="2400" b="1" i="0" u="none" strike="noStrike" kern="1200" cap="none" spc="0" baseline="0" dirty="0">
                <a:solidFill>
                  <a:srgbClr val="000000"/>
                </a:solidFill>
                <a:uFillTx/>
                <a:latin typeface="Calibri" pitchFamily="34"/>
                <a:cs typeface="Calibri" pitchFamily="34"/>
              </a:rPr>
              <a:t>poor performances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dirty="0">
              <a:solidFill>
                <a:srgbClr val="000000"/>
              </a:solidFill>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dirty="0">
              <a:solidFill>
                <a:srgbClr val="000000"/>
              </a:solidFill>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dirty="0">
              <a:solidFill>
                <a:srgbClr val="000000"/>
              </a:solidFill>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p:txBody>
      </p:sp>
    </p:spTree>
    <p:extLst>
      <p:ext uri="{BB962C8B-B14F-4D97-AF65-F5344CB8AC3E}">
        <p14:creationId xmlns:p14="http://schemas.microsoft.com/office/powerpoint/2010/main" val="2744548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979566"/>
            <a:ext cx="8934446" cy="5207589"/>
          </a:xfrm>
          <a:prstGeom prst="rect">
            <a:avLst/>
          </a:prstGeom>
          <a:noFill/>
          <a:ln cap="flat">
            <a:noFill/>
          </a:ln>
        </p:spPr>
        <p:txBody>
          <a:bodyPr vert="horz" wrap="square" lIns="0" tIns="0" rIns="0" bIns="0" anchor="ctr" anchorCtr="0" compatLnSpc="1">
            <a:normAutofit/>
          </a:bodyPr>
          <a:lstStyle/>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But what if a conditional instruction enters the pipeline?</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Calibri" pitchFamily="34"/>
                <a:cs typeface="Calibri" pitchFamily="34"/>
              </a:rPr>
              <a:t>Shall other instructions enter the pipeline before the conditional instruction is executed?</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Stall the pipeline: </a:t>
            </a:r>
            <a:r>
              <a:rPr lang="en-US" sz="2400" b="0" i="0" u="none" strike="noStrike" kern="1200" cap="none" spc="0" baseline="0" dirty="0">
                <a:solidFill>
                  <a:srgbClr val="000000"/>
                </a:solidFill>
                <a:uFillTx/>
                <a:latin typeface="Calibri" pitchFamily="34"/>
                <a:cs typeface="Calibri" pitchFamily="34"/>
              </a:rPr>
              <a:t>do not put anything in IF and ID and wait the IE to determine what the next instruction to be fetched should be…</a:t>
            </a:r>
            <a:r>
              <a:rPr lang="en-US" sz="2400" b="1" i="0" u="none" strike="noStrike" kern="1200" cap="none" spc="0" baseline="0" dirty="0">
                <a:solidFill>
                  <a:srgbClr val="000000"/>
                </a:solidFill>
                <a:uFillTx/>
                <a:latin typeface="Calibri" pitchFamily="34"/>
                <a:cs typeface="Calibri" pitchFamily="34"/>
              </a:rPr>
              <a:t>poor performances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dirty="0">
                <a:solidFill>
                  <a:srgbClr val="000000"/>
                </a:solidFill>
                <a:latin typeface="Calibri" pitchFamily="34"/>
                <a:cs typeface="Calibri" pitchFamily="34"/>
              </a:rPr>
              <a:t>Naif p</a:t>
            </a:r>
            <a:r>
              <a:rPr lang="en-US" sz="2400" b="1" i="0" u="none" strike="noStrike" kern="1200" cap="none" spc="0" baseline="0" dirty="0">
                <a:solidFill>
                  <a:srgbClr val="000000"/>
                </a:solidFill>
                <a:uFillTx/>
                <a:latin typeface="Calibri" pitchFamily="34"/>
                <a:cs typeface="Calibri" pitchFamily="34"/>
              </a:rPr>
              <a:t>olicy</a:t>
            </a:r>
            <a:r>
              <a:rPr lang="en-US" sz="2400" dirty="0">
                <a:solidFill>
                  <a:srgbClr val="000000"/>
                </a:solidFill>
                <a:latin typeface="Calibri" pitchFamily="34"/>
                <a:cs typeface="Calibri" pitchFamily="34"/>
              </a:rPr>
              <a:t>: </a:t>
            </a:r>
            <a:r>
              <a:rPr lang="en-US" sz="2400" b="0" i="0" u="none" strike="noStrike" kern="1200" cap="none" spc="0" baseline="0" dirty="0">
                <a:solidFill>
                  <a:srgbClr val="000000"/>
                </a:solidFill>
                <a:uFillTx/>
                <a:latin typeface="Calibri" pitchFamily="34"/>
                <a:cs typeface="Calibri" pitchFamily="34"/>
              </a:rPr>
              <a:t>assume that the branch will always be taken or not taken (50% percent probability of being wrong, resulting in a pipeline flush and start all over…</a:t>
            </a:r>
            <a:r>
              <a:rPr lang="en-US" sz="2400" b="1" i="0" u="none" strike="noStrike" kern="1200" cap="none" spc="0" baseline="0" dirty="0">
                <a:solidFill>
                  <a:srgbClr val="000000"/>
                </a:solidFill>
                <a:uFillTx/>
                <a:latin typeface="Calibri" pitchFamily="34"/>
                <a:cs typeface="Calibri" pitchFamily="34"/>
              </a:rPr>
              <a:t>big misprediction penalty</a:t>
            </a:r>
            <a:r>
              <a:rPr lang="en-US" sz="2400" b="0" i="0" u="none" strike="noStrike" kern="1200" cap="none" spc="0" baseline="0" dirty="0">
                <a:solidFill>
                  <a:srgbClr val="000000"/>
                </a:solidFill>
                <a:uFillTx/>
                <a:latin typeface="Calibri" pitchFamily="34"/>
                <a:cs typeface="Calibri" pitchFamily="34"/>
              </a:rPr>
              <a: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p:txBody>
      </p:sp>
    </p:spTree>
    <p:extLst>
      <p:ext uri="{BB962C8B-B14F-4D97-AF65-F5344CB8AC3E}">
        <p14:creationId xmlns:p14="http://schemas.microsoft.com/office/powerpoint/2010/main" val="3675598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979566"/>
            <a:ext cx="8934446" cy="5207589"/>
          </a:xfrm>
          <a:prstGeom prst="rect">
            <a:avLst/>
          </a:prstGeom>
          <a:noFill/>
          <a:ln cap="flat">
            <a:noFill/>
          </a:ln>
        </p:spPr>
        <p:txBody>
          <a:bodyPr vert="horz" wrap="square" lIns="0" tIns="0" rIns="0" bIns="0" anchor="ctr" anchorCtr="0" compatLnSpc="1">
            <a:normAutofit lnSpcReduction="10000"/>
          </a:bodyPr>
          <a:lstStyle/>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But what if a conditional instruction enters the pipeline?</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Calibri" pitchFamily="34"/>
                <a:cs typeface="Calibri" pitchFamily="34"/>
              </a:rPr>
              <a:t>Shall other instructions enter the pipeline before the conditional instruction is executed?</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Stall the pipeline: </a:t>
            </a:r>
            <a:r>
              <a:rPr lang="en-US" sz="2400" b="0" i="0" u="none" strike="noStrike" kern="1200" cap="none" spc="0" baseline="0" dirty="0">
                <a:solidFill>
                  <a:srgbClr val="000000"/>
                </a:solidFill>
                <a:uFillTx/>
                <a:latin typeface="Calibri" pitchFamily="34"/>
                <a:cs typeface="Calibri" pitchFamily="34"/>
              </a:rPr>
              <a:t>do not put anything in IF and ID and wait the IE to determine what the next instruction to be fetched should be…</a:t>
            </a:r>
            <a:r>
              <a:rPr lang="en-US" sz="2400" b="1" i="0" u="none" strike="noStrike" kern="1200" cap="none" spc="0" baseline="0" dirty="0">
                <a:solidFill>
                  <a:srgbClr val="000000"/>
                </a:solidFill>
                <a:uFillTx/>
                <a:latin typeface="Calibri" pitchFamily="34"/>
                <a:cs typeface="Calibri" pitchFamily="34"/>
              </a:rPr>
              <a:t>poor performances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dirty="0">
                <a:solidFill>
                  <a:srgbClr val="000000"/>
                </a:solidFill>
                <a:latin typeface="Calibri" pitchFamily="34"/>
                <a:cs typeface="Calibri" pitchFamily="34"/>
              </a:rPr>
              <a:t>Naif p</a:t>
            </a:r>
            <a:r>
              <a:rPr lang="en-US" sz="2400" b="1" i="0" u="none" strike="noStrike" kern="1200" cap="none" spc="0" baseline="0" dirty="0">
                <a:solidFill>
                  <a:srgbClr val="000000"/>
                </a:solidFill>
                <a:uFillTx/>
                <a:latin typeface="Calibri" pitchFamily="34"/>
                <a:cs typeface="Calibri" pitchFamily="34"/>
              </a:rPr>
              <a:t>olicy</a:t>
            </a:r>
            <a:r>
              <a:rPr lang="en-US" sz="2400" dirty="0">
                <a:solidFill>
                  <a:srgbClr val="000000"/>
                </a:solidFill>
                <a:latin typeface="Calibri" pitchFamily="34"/>
                <a:cs typeface="Calibri" pitchFamily="34"/>
              </a:rPr>
              <a:t>: </a:t>
            </a:r>
            <a:r>
              <a:rPr lang="en-US" sz="2400" b="0" i="0" u="none" strike="noStrike" kern="1200" cap="none" spc="0" baseline="0" dirty="0">
                <a:solidFill>
                  <a:srgbClr val="000000"/>
                </a:solidFill>
                <a:uFillTx/>
                <a:latin typeface="Calibri" pitchFamily="34"/>
                <a:cs typeface="Calibri" pitchFamily="34"/>
              </a:rPr>
              <a:t>assume that the branch will always be taken or not taken (50% percent probability of being wrong, resulting in a pipeline flush and start all over…</a:t>
            </a:r>
            <a:r>
              <a:rPr lang="en-US" sz="2400" b="1" i="0" u="none" strike="noStrike" kern="1200" cap="none" spc="0" baseline="0" dirty="0">
                <a:solidFill>
                  <a:srgbClr val="000000"/>
                </a:solidFill>
                <a:uFillTx/>
                <a:latin typeface="Calibri" pitchFamily="34"/>
                <a:cs typeface="Calibri" pitchFamily="34"/>
              </a:rPr>
              <a:t>big misprediction penalty</a:t>
            </a:r>
            <a:r>
              <a:rPr lang="en-US" sz="2400" b="0" i="0" u="none" strike="noStrike" kern="1200" cap="none" spc="0" baseline="0" dirty="0">
                <a:solidFill>
                  <a:srgbClr val="000000"/>
                </a:solidFill>
                <a:uFillTx/>
                <a:latin typeface="Calibri" pitchFamily="34"/>
                <a:cs typeface="Calibri" pitchFamily="34"/>
              </a:rPr>
              <a: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Branch prediction: </a:t>
            </a:r>
            <a:r>
              <a:rPr lang="en-US" sz="2400" b="0" i="0" u="none" strike="noStrike" kern="1200" cap="none" spc="0" baseline="0" dirty="0">
                <a:solidFill>
                  <a:srgbClr val="000000"/>
                </a:solidFill>
                <a:uFillTx/>
                <a:latin typeface="Calibri" pitchFamily="34"/>
                <a:cs typeface="Calibri" pitchFamily="34"/>
              </a:rPr>
              <a:t>use HW blocks to “learn” from code which branches are most likely to be taken in order to increase the rate of correct predictions</a:t>
            </a:r>
          </a:p>
        </p:txBody>
      </p:sp>
    </p:spTree>
    <p:extLst>
      <p:ext uri="{BB962C8B-B14F-4D97-AF65-F5344CB8AC3E}">
        <p14:creationId xmlns:p14="http://schemas.microsoft.com/office/powerpoint/2010/main" val="285901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3">
            <a:extLst>
              <a:ext uri="{FF2B5EF4-FFF2-40B4-BE49-F238E27FC236}">
                <a16:creationId xmlns:a16="http://schemas.microsoft.com/office/drawing/2014/main" id="{5FE02BCE-4929-8183-BAF0-73FF130A398C}"/>
              </a:ext>
            </a:extLst>
          </p:cNvPr>
          <p:cNvSpPr txBox="1">
            <a:spLocks noGrp="1"/>
          </p:cNvSpPr>
          <p:nvPr>
            <p:ph idx="1"/>
          </p:nvPr>
        </p:nvSpPr>
        <p:spPr>
          <a:xfrm>
            <a:off x="571500" y="1108149"/>
            <a:ext cx="8001000" cy="2737575"/>
          </a:xfrm>
        </p:spPr>
        <p:txBody>
          <a:bodyPr>
            <a:normAutofit fontScale="92500" lnSpcReduction="10000"/>
          </a:bodyPr>
          <a:lstStyle/>
          <a:p>
            <a:pPr lvl="0">
              <a:lnSpc>
                <a:spcPct val="80000"/>
              </a:lnSpc>
            </a:pPr>
            <a:r>
              <a:rPr lang="en-US" b="1" dirty="0"/>
              <a:t>A super simple example:</a:t>
            </a:r>
          </a:p>
          <a:p>
            <a:pPr lvl="0">
              <a:lnSpc>
                <a:spcPct val="80000"/>
              </a:lnSpc>
            </a:pPr>
            <a:endParaRPr lang="en-US" dirty="0"/>
          </a:p>
          <a:p>
            <a:pPr marL="342900" lvl="0" indent="-342900">
              <a:lnSpc>
                <a:spcPct val="80000"/>
              </a:lnSpc>
              <a:buFont typeface="Arial" panose="020B0604020202020204" pitchFamily="34" charset="0"/>
              <a:buChar char="•"/>
            </a:pPr>
            <a:r>
              <a:rPr lang="en-US" dirty="0"/>
              <a:t>You have a red pot and a blue pot</a:t>
            </a:r>
          </a:p>
          <a:p>
            <a:pPr marL="342900" lvl="0" indent="-342900">
              <a:lnSpc>
                <a:spcPct val="80000"/>
              </a:lnSpc>
              <a:buFont typeface="Arial" panose="020B0604020202020204" pitchFamily="34" charset="0"/>
              <a:buChar char="•"/>
            </a:pPr>
            <a:r>
              <a:rPr lang="en-US" dirty="0"/>
              <a:t>You put $28 in one of the pots and $10 in the other: </a:t>
            </a:r>
            <a:br>
              <a:rPr lang="en-US" dirty="0"/>
            </a:br>
            <a:br>
              <a:rPr lang="en-US" dirty="0"/>
            </a:br>
            <a:br>
              <a:rPr lang="en-US" dirty="0"/>
            </a:br>
            <a:br>
              <a:rPr lang="en-US" dirty="0"/>
            </a:br>
            <a:br>
              <a:rPr lang="en-US" dirty="0"/>
            </a:br>
            <a:br>
              <a:rPr lang="en-US" dirty="0"/>
            </a:br>
            <a:endParaRPr lang="en-US" dirty="0"/>
          </a:p>
          <a:p>
            <a:pPr lvl="0">
              <a:lnSpc>
                <a:spcPct val="80000"/>
              </a:lnSpc>
            </a:pPr>
            <a:endParaRPr lang="en-US" dirty="0"/>
          </a:p>
          <a:p>
            <a:pPr lvl="0">
              <a:lnSpc>
                <a:spcPct val="80000"/>
              </a:lnSpc>
              <a:buNone/>
            </a:pPr>
            <a:endParaRPr lang="en-US" dirty="0"/>
          </a:p>
        </p:txBody>
      </p:sp>
      <p:grpSp>
        <p:nvGrpSpPr>
          <p:cNvPr id="7" name="Group 25">
            <a:extLst>
              <a:ext uri="{FF2B5EF4-FFF2-40B4-BE49-F238E27FC236}">
                <a16:creationId xmlns:a16="http://schemas.microsoft.com/office/drawing/2014/main" id="{D6162E2B-7CAE-D6E6-CE48-ED803AB99A3F}"/>
              </a:ext>
            </a:extLst>
          </p:cNvPr>
          <p:cNvGrpSpPr/>
          <p:nvPr/>
        </p:nvGrpSpPr>
        <p:grpSpPr>
          <a:xfrm>
            <a:off x="2514600" y="2518721"/>
            <a:ext cx="4292605" cy="1243017"/>
            <a:chOff x="2514600" y="2362196"/>
            <a:chExt cx="4292605" cy="1243017"/>
          </a:xfrm>
        </p:grpSpPr>
        <p:grpSp>
          <p:nvGrpSpPr>
            <p:cNvPr id="8" name="Group 23">
              <a:extLst>
                <a:ext uri="{FF2B5EF4-FFF2-40B4-BE49-F238E27FC236}">
                  <a16:creationId xmlns:a16="http://schemas.microsoft.com/office/drawing/2014/main" id="{0A7507EF-3AF9-1315-7957-6A926BA8E272}"/>
                </a:ext>
              </a:extLst>
            </p:cNvPr>
            <p:cNvGrpSpPr/>
            <p:nvPr/>
          </p:nvGrpSpPr>
          <p:grpSpPr>
            <a:xfrm>
              <a:off x="2514600" y="2362196"/>
              <a:ext cx="1701798" cy="1243017"/>
              <a:chOff x="2514600" y="2362196"/>
              <a:chExt cx="1701798" cy="1243017"/>
            </a:xfrm>
          </p:grpSpPr>
          <p:sp>
            <p:nvSpPr>
              <p:cNvPr id="17" name="Freeform 6">
                <a:extLst>
                  <a:ext uri="{FF2B5EF4-FFF2-40B4-BE49-F238E27FC236}">
                    <a16:creationId xmlns:a16="http://schemas.microsoft.com/office/drawing/2014/main" id="{B668DDEC-501E-ED78-1C0A-DC6806D52E1F}"/>
                  </a:ext>
                </a:extLst>
              </p:cNvPr>
              <p:cNvSpPr/>
              <p:nvPr/>
            </p:nvSpPr>
            <p:spPr>
              <a:xfrm>
                <a:off x="2660647"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8" name="Freeform 7">
                <a:extLst>
                  <a:ext uri="{FF2B5EF4-FFF2-40B4-BE49-F238E27FC236}">
                    <a16:creationId xmlns:a16="http://schemas.microsoft.com/office/drawing/2014/main" id="{DC92E39F-D3B5-CC45-B2DD-86D67FA03A6D}"/>
                  </a:ext>
                </a:extLst>
              </p:cNvPr>
              <p:cNvSpPr/>
              <p:nvPr/>
            </p:nvSpPr>
            <p:spPr>
              <a:xfrm>
                <a:off x="2660647"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9" name="Freeform 8">
                <a:extLst>
                  <a:ext uri="{FF2B5EF4-FFF2-40B4-BE49-F238E27FC236}">
                    <a16:creationId xmlns:a16="http://schemas.microsoft.com/office/drawing/2014/main" id="{EB72A5F6-70DB-5627-FFCE-5526E7742B98}"/>
                  </a:ext>
                </a:extLst>
              </p:cNvPr>
              <p:cNvSpPr/>
              <p:nvPr/>
            </p:nvSpPr>
            <p:spPr>
              <a:xfrm>
                <a:off x="2714625"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0" name="Freeform 9">
                <a:extLst>
                  <a:ext uri="{FF2B5EF4-FFF2-40B4-BE49-F238E27FC236}">
                    <a16:creationId xmlns:a16="http://schemas.microsoft.com/office/drawing/2014/main" id="{7B2F71F8-11EF-0D85-C570-E04423F1A55F}"/>
                  </a:ext>
                </a:extLst>
              </p:cNvPr>
              <p:cNvSpPr/>
              <p:nvPr/>
            </p:nvSpPr>
            <p:spPr>
              <a:xfrm>
                <a:off x="2709860"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1" name="Freeform 10">
                <a:extLst>
                  <a:ext uri="{FF2B5EF4-FFF2-40B4-BE49-F238E27FC236}">
                    <a16:creationId xmlns:a16="http://schemas.microsoft.com/office/drawing/2014/main" id="{CCA2233E-B51F-74AE-9863-E021A0FEDBE2}"/>
                  </a:ext>
                </a:extLst>
              </p:cNvPr>
              <p:cNvSpPr/>
              <p:nvPr/>
            </p:nvSpPr>
            <p:spPr>
              <a:xfrm>
                <a:off x="251460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2" name="Freeform 11">
                <a:extLst>
                  <a:ext uri="{FF2B5EF4-FFF2-40B4-BE49-F238E27FC236}">
                    <a16:creationId xmlns:a16="http://schemas.microsoft.com/office/drawing/2014/main" id="{48E1868F-36A0-9EF2-B24D-16A2C8F7C6C1}"/>
                  </a:ext>
                </a:extLst>
              </p:cNvPr>
              <p:cNvSpPr/>
              <p:nvPr/>
            </p:nvSpPr>
            <p:spPr>
              <a:xfrm>
                <a:off x="3970333"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3" name="Freeform 12">
                <a:extLst>
                  <a:ext uri="{FF2B5EF4-FFF2-40B4-BE49-F238E27FC236}">
                    <a16:creationId xmlns:a16="http://schemas.microsoft.com/office/drawing/2014/main" id="{C329DEA3-598B-7A7A-A867-611A9EB5E247}"/>
                  </a:ext>
                </a:extLst>
              </p:cNvPr>
              <p:cNvSpPr/>
              <p:nvPr/>
            </p:nvSpPr>
            <p:spPr>
              <a:xfrm>
                <a:off x="3216273"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nvGrpSpPr>
            <p:cNvPr id="9" name="Group 24">
              <a:extLst>
                <a:ext uri="{FF2B5EF4-FFF2-40B4-BE49-F238E27FC236}">
                  <a16:creationId xmlns:a16="http://schemas.microsoft.com/office/drawing/2014/main" id="{78FBE7F2-E63A-3132-99BD-32D9F23BB10E}"/>
                </a:ext>
              </a:extLst>
            </p:cNvPr>
            <p:cNvGrpSpPr/>
            <p:nvPr/>
          </p:nvGrpSpPr>
          <p:grpSpPr>
            <a:xfrm>
              <a:off x="5105396" y="2362196"/>
              <a:ext cx="1701809" cy="1243017"/>
              <a:chOff x="5105396" y="2362196"/>
              <a:chExt cx="1701809" cy="1243017"/>
            </a:xfrm>
          </p:grpSpPr>
          <p:sp>
            <p:nvSpPr>
              <p:cNvPr id="10" name="Freeform 13">
                <a:extLst>
                  <a:ext uri="{FF2B5EF4-FFF2-40B4-BE49-F238E27FC236}">
                    <a16:creationId xmlns:a16="http://schemas.microsoft.com/office/drawing/2014/main" id="{B46B1517-82DB-AF3C-8FF0-EAA82605C696}"/>
                  </a:ext>
                </a:extLst>
              </p:cNvPr>
              <p:cNvSpPr/>
              <p:nvPr/>
            </p:nvSpPr>
            <p:spPr>
              <a:xfrm>
                <a:off x="5251454"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1" name="Freeform 14">
                <a:extLst>
                  <a:ext uri="{FF2B5EF4-FFF2-40B4-BE49-F238E27FC236}">
                    <a16:creationId xmlns:a16="http://schemas.microsoft.com/office/drawing/2014/main" id="{F349B8E9-3A23-65B0-07E6-888F2222870C}"/>
                  </a:ext>
                </a:extLst>
              </p:cNvPr>
              <p:cNvSpPr/>
              <p:nvPr/>
            </p:nvSpPr>
            <p:spPr>
              <a:xfrm>
                <a:off x="5251454"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2" name="Freeform 15">
                <a:extLst>
                  <a:ext uri="{FF2B5EF4-FFF2-40B4-BE49-F238E27FC236}">
                    <a16:creationId xmlns:a16="http://schemas.microsoft.com/office/drawing/2014/main" id="{5BB0CE66-15F4-9397-7526-F7BCA757DAC2}"/>
                  </a:ext>
                </a:extLst>
              </p:cNvPr>
              <p:cNvSpPr/>
              <p:nvPr/>
            </p:nvSpPr>
            <p:spPr>
              <a:xfrm>
                <a:off x="5305421"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3" name="Freeform 16">
                <a:extLst>
                  <a:ext uri="{FF2B5EF4-FFF2-40B4-BE49-F238E27FC236}">
                    <a16:creationId xmlns:a16="http://schemas.microsoft.com/office/drawing/2014/main" id="{01D49A68-60B8-14C3-9870-DDFD23DEC779}"/>
                  </a:ext>
                </a:extLst>
              </p:cNvPr>
              <p:cNvSpPr/>
              <p:nvPr/>
            </p:nvSpPr>
            <p:spPr>
              <a:xfrm>
                <a:off x="5300667"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4" name="Freeform 17">
                <a:extLst>
                  <a:ext uri="{FF2B5EF4-FFF2-40B4-BE49-F238E27FC236}">
                    <a16:creationId xmlns:a16="http://schemas.microsoft.com/office/drawing/2014/main" id="{C1FB1AA0-1ED6-832D-47F2-5587F2578DDD}"/>
                  </a:ext>
                </a:extLst>
              </p:cNvPr>
              <p:cNvSpPr/>
              <p:nvPr/>
            </p:nvSpPr>
            <p:spPr>
              <a:xfrm>
                <a:off x="5105396"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5" name="Freeform 18">
                <a:extLst>
                  <a:ext uri="{FF2B5EF4-FFF2-40B4-BE49-F238E27FC236}">
                    <a16:creationId xmlns:a16="http://schemas.microsoft.com/office/drawing/2014/main" id="{3B64E3D3-E487-0EF9-0BF8-0F145F8B0B02}"/>
                  </a:ext>
                </a:extLst>
              </p:cNvPr>
              <p:cNvSpPr/>
              <p:nvPr/>
            </p:nvSpPr>
            <p:spPr>
              <a:xfrm>
                <a:off x="656114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6" name="Freeform 19">
                <a:extLst>
                  <a:ext uri="{FF2B5EF4-FFF2-40B4-BE49-F238E27FC236}">
                    <a16:creationId xmlns:a16="http://schemas.microsoft.com/office/drawing/2014/main" id="{DA4D4877-629A-AF8A-F93F-0B4E4927CA0E}"/>
                  </a:ext>
                </a:extLst>
              </p:cNvPr>
              <p:cNvSpPr/>
              <p:nvPr/>
            </p:nvSpPr>
            <p:spPr>
              <a:xfrm>
                <a:off x="5807070"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sp>
        <p:nvSpPr>
          <p:cNvPr id="24" name="Rectangle 22">
            <a:extLst>
              <a:ext uri="{FF2B5EF4-FFF2-40B4-BE49-F238E27FC236}">
                <a16:creationId xmlns:a16="http://schemas.microsoft.com/office/drawing/2014/main" id="{E8B4A76A-340C-64E7-050F-32F2B7F5E294}"/>
              </a:ext>
            </a:extLst>
          </p:cNvPr>
          <p:cNvSpPr/>
          <p:nvPr/>
        </p:nvSpPr>
        <p:spPr>
          <a:xfrm>
            <a:off x="533396" y="4028985"/>
            <a:ext cx="8178795" cy="2081258"/>
          </a:xfrm>
          <a:prstGeom prst="rect">
            <a:avLst/>
          </a:prstGeom>
          <a:noFill/>
          <a:ln cap="flat">
            <a:noFill/>
            <a:prstDash val="solid"/>
          </a:ln>
        </p:spPr>
        <p:txBody>
          <a:bodyPr vert="horz" wrap="square" lIns="90489" tIns="44448" rIns="90489" bIns="44448" anchor="t" anchorCtr="0" compatLnSpc="1">
            <a:noAutofit/>
          </a:bodyPr>
          <a:lstStyle/>
          <a:p>
            <a:pPr marL="190496" marR="0" lvl="0" indent="-190496" algn="l" defTabSz="914400" rtl="0" fontAlgn="auto" hangingPunct="1">
              <a:lnSpc>
                <a:spcPct val="100000"/>
              </a:lnSpc>
              <a:spcBef>
                <a:spcPts val="0"/>
              </a:spcBef>
              <a:spcAft>
                <a:spcPts val="0"/>
              </a:spcAft>
              <a:buClr>
                <a:srgbClr val="44546A"/>
              </a:buClr>
              <a:buSzPct val="100000"/>
              <a:buChar char="•"/>
              <a:tabLst/>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I ask you to:</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multiply </a:t>
            </a:r>
            <a:r>
              <a:rPr lang="en-US" sz="2200" dirty="0">
                <a:effectLst>
                  <a:outerShdw blurRad="38100" dist="38100" dir="2700000" algn="tl">
                    <a:srgbClr val="000000">
                      <a:alpha val="43137"/>
                    </a:srgbClr>
                  </a:outerShdw>
                </a:effectLst>
                <a:latin typeface="Avenir Next Condensed Medium" charset="0"/>
                <a:ea typeface="Avenir Next Condensed Medium" charset="0"/>
                <a:cs typeface="Avenir Next Condensed Medium" charset="0"/>
              </a:rPr>
              <a:t>by mental calculation</a:t>
            </a:r>
            <a:r>
              <a:rPr lang="en-US" sz="2200" dirty="0">
                <a:latin typeface="Avenir Next Condensed Medium" charset="0"/>
                <a:ea typeface="Avenir Next Condensed Medium" charset="0"/>
                <a:cs typeface="Avenir Next Condensed Medium" charset="0"/>
              </a:rPr>
              <a:t> the content of the blue pot by 10</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multiply </a:t>
            </a:r>
            <a:r>
              <a:rPr lang="en-US" sz="2200" dirty="0">
                <a:effectLst>
                  <a:outerShdw blurRad="38100" dist="38100" dir="2700000" algn="tl">
                    <a:srgbClr val="000000">
                      <a:alpha val="43137"/>
                    </a:srgbClr>
                  </a:outerShdw>
                </a:effectLst>
                <a:latin typeface="Avenir Next Condensed Medium" charset="0"/>
                <a:ea typeface="Avenir Next Condensed Medium" charset="0"/>
                <a:cs typeface="Avenir Next Condensed Medium" charset="0"/>
              </a:rPr>
              <a:t>by mental calculation</a:t>
            </a:r>
            <a:r>
              <a:rPr lang="en-US" sz="2200" dirty="0">
                <a:latin typeface="Avenir Next Condensed Medium" charset="0"/>
                <a:ea typeface="Avenir Next Condensed Medium" charset="0"/>
                <a:cs typeface="Avenir Next Condensed Medium" charset="0"/>
              </a:rPr>
              <a:t> the content of the red pot by 7</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add the two results</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tell me if the sum is odd or even</a:t>
            </a:r>
          </a:p>
        </p:txBody>
      </p:sp>
    </p:spTree>
    <p:extLst>
      <p:ext uri="{BB962C8B-B14F-4D97-AF65-F5344CB8AC3E}">
        <p14:creationId xmlns:p14="http://schemas.microsoft.com/office/powerpoint/2010/main" val="1875685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979566"/>
            <a:ext cx="8934446" cy="5207589"/>
          </a:xfrm>
          <a:prstGeom prst="rect">
            <a:avLst/>
          </a:prstGeom>
          <a:noFill/>
          <a:ln cap="flat">
            <a:noFill/>
          </a:ln>
        </p:spPr>
        <p:txBody>
          <a:bodyPr vert="horz" wrap="square" lIns="0" tIns="0" rIns="0" bIns="0" anchor="ctr" anchorCtr="0" compatLnSpc="1">
            <a:normAutofit lnSpcReduction="10000"/>
          </a:bodyPr>
          <a:lstStyle/>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But what if a conditional instruction enters the pipeline?</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Calibri" pitchFamily="34"/>
                <a:cs typeface="Calibri" pitchFamily="34"/>
              </a:rPr>
              <a:t>Shall other instructions enter the pipeline before the conditional instruction is executed?</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Stall the pipeline: </a:t>
            </a:r>
            <a:r>
              <a:rPr lang="en-US" sz="2400" b="0" i="0" u="none" strike="noStrike" kern="1200" cap="none" spc="0" baseline="0" dirty="0">
                <a:solidFill>
                  <a:srgbClr val="000000"/>
                </a:solidFill>
                <a:uFillTx/>
                <a:latin typeface="Calibri" pitchFamily="34"/>
                <a:cs typeface="Calibri" pitchFamily="34"/>
              </a:rPr>
              <a:t>do not put anything in IF and ID and wait the IE to determine what the next instruction to be fetched should be…</a:t>
            </a:r>
            <a:r>
              <a:rPr lang="en-US" sz="2400" b="1" i="0" u="none" strike="noStrike" kern="1200" cap="none" spc="0" baseline="0" dirty="0">
                <a:solidFill>
                  <a:srgbClr val="000000"/>
                </a:solidFill>
                <a:uFillTx/>
                <a:latin typeface="Calibri" pitchFamily="34"/>
                <a:cs typeface="Calibri" pitchFamily="34"/>
              </a:rPr>
              <a:t>poor performances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dirty="0">
                <a:solidFill>
                  <a:srgbClr val="000000"/>
                </a:solidFill>
                <a:latin typeface="Calibri" pitchFamily="34"/>
                <a:cs typeface="Calibri" pitchFamily="34"/>
              </a:rPr>
              <a:t>Naif p</a:t>
            </a:r>
            <a:r>
              <a:rPr lang="en-US" sz="2400" b="1" i="0" u="none" strike="noStrike" kern="1200" cap="none" spc="0" baseline="0" dirty="0">
                <a:solidFill>
                  <a:srgbClr val="000000"/>
                </a:solidFill>
                <a:uFillTx/>
                <a:latin typeface="Calibri" pitchFamily="34"/>
                <a:cs typeface="Calibri" pitchFamily="34"/>
              </a:rPr>
              <a:t>olicy</a:t>
            </a:r>
            <a:r>
              <a:rPr lang="en-US" sz="2400" dirty="0">
                <a:solidFill>
                  <a:srgbClr val="000000"/>
                </a:solidFill>
                <a:latin typeface="Calibri" pitchFamily="34"/>
                <a:cs typeface="Calibri" pitchFamily="34"/>
              </a:rPr>
              <a:t>: </a:t>
            </a:r>
            <a:r>
              <a:rPr lang="en-US" sz="2400" b="0" i="0" u="none" strike="noStrike" kern="1200" cap="none" spc="0" baseline="0" dirty="0">
                <a:solidFill>
                  <a:srgbClr val="000000"/>
                </a:solidFill>
                <a:uFillTx/>
                <a:latin typeface="Calibri" pitchFamily="34"/>
                <a:cs typeface="Calibri" pitchFamily="34"/>
              </a:rPr>
              <a:t>assume that the branch will always be taken or not taken (50% percent probability of being wrong, resulting in a pipeline flush and start all over…</a:t>
            </a:r>
            <a:r>
              <a:rPr lang="en-US" sz="2400" b="1" i="0" u="none" strike="noStrike" kern="1200" cap="none" spc="0" baseline="0" dirty="0">
                <a:solidFill>
                  <a:srgbClr val="000000"/>
                </a:solidFill>
                <a:uFillTx/>
                <a:latin typeface="Calibri" pitchFamily="34"/>
                <a:cs typeface="Calibri" pitchFamily="34"/>
              </a:rPr>
              <a:t>big misprediction penalty</a:t>
            </a:r>
            <a:r>
              <a:rPr lang="en-US" sz="2400" b="0" i="0" u="none" strike="noStrike" kern="1200" cap="none" spc="0" baseline="0" dirty="0">
                <a:solidFill>
                  <a:srgbClr val="000000"/>
                </a:solidFill>
                <a:uFillTx/>
                <a:latin typeface="Calibri" pitchFamily="34"/>
                <a:cs typeface="Calibri" pitchFamily="34"/>
              </a:rPr>
              <a:t>)</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Calibri" pitchFamily="34"/>
                <a:cs typeface="Calibri" pitchFamily="34"/>
              </a:rPr>
              <a:t>Branch prediction: </a:t>
            </a:r>
            <a:r>
              <a:rPr lang="en-US" sz="2400" b="0" i="0" u="none" strike="noStrike" kern="1200" cap="none" spc="0" baseline="0" dirty="0">
                <a:solidFill>
                  <a:srgbClr val="000000"/>
                </a:solidFill>
                <a:uFillTx/>
                <a:latin typeface="Calibri" pitchFamily="34"/>
                <a:cs typeface="Calibri" pitchFamily="34"/>
              </a:rPr>
              <a:t>use HW blocks to “learn” from code which branches are most likely to be taken in order to increase the rate of correct predictions</a:t>
            </a:r>
          </a:p>
        </p:txBody>
      </p:sp>
      <p:sp>
        <p:nvSpPr>
          <p:cNvPr id="4" name="CustomShape 3">
            <a:extLst>
              <a:ext uri="{FF2B5EF4-FFF2-40B4-BE49-F238E27FC236}">
                <a16:creationId xmlns:a16="http://schemas.microsoft.com/office/drawing/2014/main" id="{D1A65197-F968-AB85-F6A9-FEBA5141DC29}"/>
              </a:ext>
            </a:extLst>
          </p:cNvPr>
          <p:cNvSpPr/>
          <p:nvPr/>
        </p:nvSpPr>
        <p:spPr>
          <a:xfrm>
            <a:off x="982766" y="1602701"/>
            <a:ext cx="6887911" cy="36525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1" baseline="0" dirty="0">
                <a:solidFill>
                  <a:srgbClr val="C0504D"/>
                </a:solidFill>
                <a:uFillTx/>
                <a:latin typeface="Calibri"/>
                <a:ea typeface="DejaVu Sans"/>
              </a:rPr>
              <a:t>Speculative </a:t>
            </a:r>
            <a:r>
              <a:rPr lang="it-IT" sz="2400" b="1" i="0" u="none" strike="noStrike" kern="1200" cap="none" spc="-1" baseline="0" dirty="0" err="1">
                <a:solidFill>
                  <a:srgbClr val="C0504D"/>
                </a:solidFill>
                <a:uFillTx/>
                <a:latin typeface="Calibri"/>
                <a:ea typeface="DejaVu Sans"/>
              </a:rPr>
              <a:t>execution</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may</a:t>
            </a:r>
            <a:r>
              <a:rPr lang="it-IT" sz="2400" b="1" i="0" u="none" strike="noStrike" kern="1200" cap="none" spc="-1" baseline="0" dirty="0">
                <a:solidFill>
                  <a:srgbClr val="C0504D"/>
                </a:solidFill>
                <a:uFillTx/>
                <a:latin typeface="Calibri"/>
                <a:ea typeface="DejaVu Sans"/>
              </a:rPr>
              <a:t> cause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1" baseline="0" dirty="0" err="1">
                <a:solidFill>
                  <a:srgbClr val="C0504D"/>
                </a:solidFill>
                <a:uFillTx/>
                <a:latin typeface="Calibri"/>
                <a:ea typeface="DejaVu Sans"/>
              </a:rPr>
              <a:t>trasient</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instructions</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execution</a:t>
            </a:r>
            <a:r>
              <a:rPr lang="it-IT" sz="2400" b="1" i="0" u="none" strike="noStrike" kern="1200" cap="none" spc="-1" baseline="0" dirty="0">
                <a:solidFill>
                  <a:srgbClr val="C0504D"/>
                </a:solidFill>
                <a:uFillTx/>
                <a:latin typeface="Calibri"/>
                <a:ea typeface="DejaVu Sans"/>
              </a:rPr>
              <a:t>!!!</a:t>
            </a:r>
            <a:endParaRPr lang="it-IT" sz="2400" b="1" i="0" u="none" strike="noStrike" kern="1200" cap="none" spc="-1" baseline="0" dirty="0">
              <a:solidFill>
                <a:srgbClr val="000000"/>
              </a:solidFill>
              <a:uFillTx/>
              <a:latin typeface="Arial"/>
            </a:endParaRPr>
          </a:p>
        </p:txBody>
      </p:sp>
    </p:spTree>
    <p:extLst>
      <p:ext uri="{BB962C8B-B14F-4D97-AF65-F5344CB8AC3E}">
        <p14:creationId xmlns:p14="http://schemas.microsoft.com/office/powerpoint/2010/main" val="2852523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Out-of-Order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700756"/>
            <a:ext cx="8934446" cy="5943786"/>
          </a:xfrm>
          <a:prstGeom prst="rect">
            <a:avLst/>
          </a:prstGeom>
          <a:noFill/>
          <a:ln cap="flat">
            <a:noFill/>
          </a:ln>
        </p:spPr>
        <p:txBody>
          <a:bodyPr vert="horz" wrap="square" lIns="0" tIns="0" rIns="0" bIns="0" anchor="ctr" anchorCtr="0" compatLnSpc="1">
            <a:normAutofit/>
          </a:bodyPr>
          <a:lstStyle/>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If an instruction </a:t>
            </a:r>
            <a:r>
              <a:rPr lang="en-US" sz="2400" b="0" i="1" u="none" strike="noStrike" kern="1200" cap="none" spc="0" baseline="0" dirty="0">
                <a:solidFill>
                  <a:srgbClr val="000000"/>
                </a:solidFill>
                <a:uFillTx/>
                <a:latin typeface="Calibri" pitchFamily="34"/>
                <a:cs typeface="Calibri" pitchFamily="34"/>
              </a:rPr>
              <a:t>b </a:t>
            </a:r>
            <a:r>
              <a:rPr lang="en-US" sz="2400" b="0" i="0" u="none" strike="noStrike" kern="1200" cap="none" spc="0" baseline="0" dirty="0">
                <a:solidFill>
                  <a:srgbClr val="000000"/>
                </a:solidFill>
                <a:uFillTx/>
                <a:latin typeface="Calibri" pitchFamily="34"/>
                <a:cs typeface="Calibri" pitchFamily="34"/>
              </a:rPr>
              <a:t>is waiting the results of a previous instruction </a:t>
            </a:r>
            <a:r>
              <a:rPr lang="en-US" sz="2400" b="0" i="1" u="none" strike="noStrike" kern="1200" cap="none" spc="0" baseline="0" dirty="0">
                <a:solidFill>
                  <a:srgbClr val="000000"/>
                </a:solidFill>
                <a:uFillTx/>
                <a:latin typeface="Calibri" pitchFamily="34"/>
                <a:cs typeface="Calibri" pitchFamily="34"/>
              </a:rPr>
              <a:t>a</a:t>
            </a:r>
            <a:r>
              <a:rPr lang="en-US" sz="2400" b="0" u="none" strike="noStrike" kern="1200" cap="none" spc="0" baseline="0" dirty="0">
                <a:solidFill>
                  <a:srgbClr val="000000"/>
                </a:solidFill>
                <a:uFillTx/>
                <a:latin typeface="Calibri" pitchFamily="34"/>
                <a:cs typeface="Calibri" pitchFamily="34"/>
              </a:rPr>
              <a:t>,</a:t>
            </a:r>
            <a:r>
              <a:rPr lang="en-US" sz="2400" b="0" i="0" u="none" strike="noStrike" kern="1200" cap="none" spc="0" baseline="0" dirty="0">
                <a:solidFill>
                  <a:srgbClr val="000000"/>
                </a:solidFill>
                <a:uFillTx/>
                <a:latin typeface="Calibri" pitchFamily="34"/>
                <a:cs typeface="Calibri" pitchFamily="34"/>
              </a:rPr>
              <a:t> </a:t>
            </a:r>
            <a:r>
              <a:rPr lang="en-US" sz="2400" dirty="0">
                <a:solidFill>
                  <a:srgbClr val="000000"/>
                </a:solidFill>
                <a:latin typeface="Calibri" pitchFamily="34"/>
                <a:cs typeface="Calibri" pitchFamily="34"/>
              </a:rPr>
              <a:t>the CPU</a:t>
            </a:r>
            <a:r>
              <a:rPr lang="en-US" sz="2400" b="0" i="0" u="none" strike="noStrike" kern="1200" cap="none" spc="0" baseline="0" dirty="0">
                <a:solidFill>
                  <a:srgbClr val="000000"/>
                </a:solidFill>
                <a:uFillTx/>
                <a:latin typeface="Calibri" pitchFamily="34"/>
                <a:cs typeface="Calibri" pitchFamily="34"/>
              </a:rPr>
              <a:t> makes </a:t>
            </a:r>
            <a:r>
              <a:rPr lang="en-US" sz="2400" b="0" i="1" u="none" strike="noStrike" kern="1200" cap="none" spc="0" baseline="0" dirty="0">
                <a:solidFill>
                  <a:srgbClr val="000000"/>
                </a:solidFill>
                <a:uFillTx/>
                <a:latin typeface="Calibri" pitchFamily="34"/>
                <a:cs typeface="Calibri" pitchFamily="34"/>
              </a:rPr>
              <a:t>b</a:t>
            </a:r>
            <a:r>
              <a:rPr lang="en-US" sz="2400" b="0" i="0" u="none" strike="noStrike" kern="1200" cap="none" spc="0" baseline="0" dirty="0">
                <a:solidFill>
                  <a:srgbClr val="000000"/>
                </a:solidFill>
                <a:uFillTx/>
                <a:latin typeface="Calibri" pitchFamily="34"/>
                <a:cs typeface="Calibri" pitchFamily="34"/>
              </a:rPr>
              <a:t> wait</a:t>
            </a:r>
          </a:p>
          <a:p>
            <a:pPr marR="0" lvl="0" algn="l" defTabSz="6858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dirty="0">
              <a:solidFill>
                <a:srgbClr val="000000"/>
              </a:solidFill>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p:txBody>
      </p:sp>
    </p:spTree>
    <p:extLst>
      <p:ext uri="{BB962C8B-B14F-4D97-AF65-F5344CB8AC3E}">
        <p14:creationId xmlns:p14="http://schemas.microsoft.com/office/powerpoint/2010/main" val="2926560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Out-of-Order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sp>
        <p:nvSpPr>
          <p:cNvPr id="3" name="Sottotitolo 2">
            <a:extLst>
              <a:ext uri="{FF2B5EF4-FFF2-40B4-BE49-F238E27FC236}">
                <a16:creationId xmlns:a16="http://schemas.microsoft.com/office/drawing/2014/main" id="{011C0EC9-4798-9D5D-9841-D667AEADDEF5}"/>
              </a:ext>
            </a:extLst>
          </p:cNvPr>
          <p:cNvSpPr txBox="1"/>
          <p:nvPr/>
        </p:nvSpPr>
        <p:spPr>
          <a:xfrm>
            <a:off x="104141" y="700756"/>
            <a:ext cx="8934446" cy="5943786"/>
          </a:xfrm>
          <a:prstGeom prst="rect">
            <a:avLst/>
          </a:prstGeom>
          <a:noFill/>
          <a:ln cap="flat">
            <a:noFill/>
          </a:ln>
        </p:spPr>
        <p:txBody>
          <a:bodyPr vert="horz" wrap="square" lIns="0" tIns="0" rIns="0" bIns="0" anchor="ctr" anchorCtr="0" compatLnSpc="1">
            <a:normAutofit/>
          </a:bodyPr>
          <a:lstStyle/>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If an instruction </a:t>
            </a:r>
            <a:r>
              <a:rPr lang="en-US" sz="2400" b="0" i="1" u="none" strike="noStrike" kern="1200" cap="none" spc="0" baseline="0" dirty="0">
                <a:solidFill>
                  <a:srgbClr val="000000"/>
                </a:solidFill>
                <a:uFillTx/>
                <a:latin typeface="Calibri" pitchFamily="34"/>
                <a:cs typeface="Calibri" pitchFamily="34"/>
              </a:rPr>
              <a:t>b </a:t>
            </a:r>
            <a:r>
              <a:rPr lang="en-US" sz="2400" b="0" i="0" u="none" strike="noStrike" kern="1200" cap="none" spc="0" baseline="0" dirty="0">
                <a:solidFill>
                  <a:srgbClr val="000000"/>
                </a:solidFill>
                <a:uFillTx/>
                <a:latin typeface="Calibri" pitchFamily="34"/>
                <a:cs typeface="Calibri" pitchFamily="34"/>
              </a:rPr>
              <a:t>is waiting the results of a previous instruction </a:t>
            </a:r>
            <a:r>
              <a:rPr lang="en-US" sz="2400" b="0" i="1" u="none" strike="noStrike" kern="1200" cap="none" spc="0" baseline="0" dirty="0">
                <a:solidFill>
                  <a:srgbClr val="000000"/>
                </a:solidFill>
                <a:uFillTx/>
                <a:latin typeface="Calibri" pitchFamily="34"/>
                <a:cs typeface="Calibri" pitchFamily="34"/>
              </a:rPr>
              <a:t>a</a:t>
            </a:r>
            <a:r>
              <a:rPr lang="en-US" sz="2400" b="0" u="none" strike="noStrike" kern="1200" cap="none" spc="0" baseline="0" dirty="0">
                <a:solidFill>
                  <a:srgbClr val="000000"/>
                </a:solidFill>
                <a:uFillTx/>
                <a:latin typeface="Calibri" pitchFamily="34"/>
                <a:cs typeface="Calibri" pitchFamily="34"/>
              </a:rPr>
              <a:t>,</a:t>
            </a:r>
            <a:r>
              <a:rPr lang="en-US" sz="2400" b="0" i="0" u="none" strike="noStrike" kern="1200" cap="none" spc="0" baseline="0" dirty="0">
                <a:solidFill>
                  <a:srgbClr val="000000"/>
                </a:solidFill>
                <a:uFillTx/>
                <a:latin typeface="Calibri" pitchFamily="34"/>
                <a:cs typeface="Calibri" pitchFamily="34"/>
              </a:rPr>
              <a:t> </a:t>
            </a:r>
            <a:r>
              <a:rPr lang="en-US" sz="2400" dirty="0">
                <a:solidFill>
                  <a:srgbClr val="000000"/>
                </a:solidFill>
                <a:latin typeface="Calibri" pitchFamily="34"/>
                <a:cs typeface="Calibri" pitchFamily="34"/>
              </a:rPr>
              <a:t>the CPU</a:t>
            </a:r>
            <a:r>
              <a:rPr lang="en-US" sz="2400" b="0" i="0" u="none" strike="noStrike" kern="1200" cap="none" spc="0" baseline="0" dirty="0">
                <a:solidFill>
                  <a:srgbClr val="000000"/>
                </a:solidFill>
                <a:uFillTx/>
                <a:latin typeface="Calibri" pitchFamily="34"/>
                <a:cs typeface="Calibri" pitchFamily="34"/>
              </a:rPr>
              <a:t> makes </a:t>
            </a:r>
            <a:r>
              <a:rPr lang="en-US" sz="2400" b="0" i="1" u="none" strike="noStrike" kern="1200" cap="none" spc="0" baseline="0" dirty="0">
                <a:solidFill>
                  <a:srgbClr val="000000"/>
                </a:solidFill>
                <a:uFillTx/>
                <a:latin typeface="Calibri" pitchFamily="34"/>
                <a:cs typeface="Calibri" pitchFamily="34"/>
              </a:rPr>
              <a:t>b</a:t>
            </a:r>
            <a:r>
              <a:rPr lang="en-US" sz="2400" b="0" i="0" u="none" strike="noStrike" kern="1200" cap="none" spc="0" baseline="0" dirty="0">
                <a:solidFill>
                  <a:srgbClr val="000000"/>
                </a:solidFill>
                <a:uFillTx/>
                <a:latin typeface="Calibri" pitchFamily="34"/>
                <a:cs typeface="Calibri" pitchFamily="34"/>
              </a:rPr>
              <a:t> wait</a:t>
            </a: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a:p>
            <a:pPr marL="342900" marR="0" lvl="0" indent="-342900" algn="l" defTabSz="6858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pitchFamily="34"/>
                <a:cs typeface="Calibri" pitchFamily="34"/>
              </a:rPr>
              <a:t>Increasing the complexity of the architecture, we can:</a:t>
            </a: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pitchFamily="34"/>
                <a:cs typeface="Calibri" pitchFamily="34"/>
              </a:rPr>
              <a:t>Fetch the instructions in-order (one by one) as they are stored in the instruction memory</a:t>
            </a: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pitchFamily="34"/>
                <a:cs typeface="Calibri" pitchFamily="34"/>
              </a:rPr>
              <a:t>Try to execute them in-order. If there is any blocking instruction, execute the following non dependent instructions (out-of-order) and save the results somewhere (don’t push to registers)</a:t>
            </a: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pitchFamily="34"/>
                <a:cs typeface="Calibri" pitchFamily="34"/>
              </a:rPr>
              <a:t>When the blocking instruction finally is executed, commit all the results in-order, in one clock cycle, to the registers</a:t>
            </a: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dirty="0">
              <a:solidFill>
                <a:srgbClr val="000000"/>
              </a:solidFill>
              <a:latin typeface="Calibri" pitchFamily="34"/>
              <a:cs typeface="Calibri" pitchFamily="34"/>
            </a:endParaRP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a:p>
            <a:pPr marR="0" lvl="1" algn="l" defTabSz="457200" rtl="0" fontAlgn="auto" hangingPunct="1">
              <a:lnSpc>
                <a:spcPct val="90000"/>
              </a:lnSpc>
              <a:spcBef>
                <a:spcPts val="0"/>
              </a:spcBef>
              <a:spcAft>
                <a:spcPts val="0"/>
              </a:spcAft>
              <a:buSzPct val="100000"/>
              <a:tabLst/>
              <a:defRPr sz="1800" b="0" i="0" u="none" strike="noStrike" kern="0" cap="none" spc="0" baseline="0">
                <a:solidFill>
                  <a:srgbClr val="000000"/>
                </a:solidFill>
                <a:uFillTx/>
              </a:defRPr>
            </a:pPr>
            <a:endParaRPr lang="en-US" dirty="0">
              <a:solidFill>
                <a:srgbClr val="000000"/>
              </a:solidFill>
              <a:latin typeface="Calibri" pitchFamily="34"/>
              <a:cs typeface="Calibri" pitchFamily="34"/>
            </a:endParaRPr>
          </a:p>
          <a:p>
            <a:pPr marR="0" lvl="1" algn="l" defTabSz="457200" rtl="0" fontAlgn="auto" hangingPunct="1">
              <a:lnSpc>
                <a:spcPct val="90000"/>
              </a:lnSpc>
              <a:spcBef>
                <a:spcPts val="0"/>
              </a:spcBef>
              <a:spcAft>
                <a:spcPts val="0"/>
              </a:spcAft>
              <a:buSzPct val="100000"/>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a:p>
            <a:pPr marR="0" lvl="1" algn="l" defTabSz="457200" rtl="0" fontAlgn="auto" hangingPunct="1">
              <a:lnSpc>
                <a:spcPct val="90000"/>
              </a:lnSpc>
              <a:spcBef>
                <a:spcPts val="0"/>
              </a:spcBef>
              <a:spcAft>
                <a:spcPts val="0"/>
              </a:spcAft>
              <a:buSzPct val="100000"/>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a:p>
            <a:pPr marL="914400" marR="0" lvl="1" indent="-457200" algn="l" defTabSz="4572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pitchFamily="34"/>
              <a:cs typeface="Calibri" pitchFamily="34"/>
            </a:endParaRPr>
          </a:p>
        </p:txBody>
      </p:sp>
    </p:spTree>
    <p:extLst>
      <p:ext uri="{BB962C8B-B14F-4D97-AF65-F5344CB8AC3E}">
        <p14:creationId xmlns:p14="http://schemas.microsoft.com/office/powerpoint/2010/main" val="1184162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Out-of-Order Execution</a:t>
            </a:r>
          </a:p>
        </p:txBody>
      </p:sp>
      <p:sp>
        <p:nvSpPr>
          <p:cNvPr id="7" name="CustomShape 2">
            <a:extLst>
              <a:ext uri="{FF2B5EF4-FFF2-40B4-BE49-F238E27FC236}">
                <a16:creationId xmlns:a16="http://schemas.microsoft.com/office/drawing/2014/main" id="{F4F0599E-278D-76AA-5143-A53B44E42E4E}"/>
              </a:ext>
            </a:extLst>
          </p:cNvPr>
          <p:cNvSpPr/>
          <p:nvPr/>
        </p:nvSpPr>
        <p:spPr>
          <a:xfrm>
            <a:off x="66687" y="2892238"/>
            <a:ext cx="9076590" cy="2741307"/>
          </a:xfrm>
          <a:prstGeom prst="rect">
            <a:avLst/>
          </a:prstGeom>
          <a:noFill/>
          <a:ln cap="flat">
            <a:noFill/>
            <a:prstDash val="solid"/>
          </a:ln>
        </p:spPr>
        <p:txBody>
          <a:bodyPr vert="horz" wrap="square" lIns="67501" tIns="33750" rIns="67501" bIns="3375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1" baseline="0">
              <a:solidFill>
                <a:srgbClr val="000000"/>
              </a:solidFill>
              <a:uFillTx/>
              <a:latin typeface="Arial"/>
            </a:endParaRPr>
          </a:p>
        </p:txBody>
      </p:sp>
      <p:pic>
        <p:nvPicPr>
          <p:cNvPr id="4" name="Immagine 5">
            <a:extLst>
              <a:ext uri="{FF2B5EF4-FFF2-40B4-BE49-F238E27FC236}">
                <a16:creationId xmlns:a16="http://schemas.microsoft.com/office/drawing/2014/main" id="{C8DE72D7-0890-55D4-1A07-DE9D3CDFE674}"/>
              </a:ext>
            </a:extLst>
          </p:cNvPr>
          <p:cNvPicPr>
            <a:picLocks noChangeAspect="1"/>
          </p:cNvPicPr>
          <p:nvPr/>
        </p:nvPicPr>
        <p:blipFill>
          <a:blip r:embed="rId2"/>
          <a:stretch>
            <a:fillRect/>
          </a:stretch>
        </p:blipFill>
        <p:spPr>
          <a:xfrm>
            <a:off x="772357" y="1565544"/>
            <a:ext cx="8096435" cy="4382755"/>
          </a:xfrm>
          <a:prstGeom prst="rect">
            <a:avLst/>
          </a:prstGeom>
          <a:noFill/>
          <a:ln cap="flat">
            <a:noFill/>
          </a:ln>
        </p:spPr>
      </p:pic>
      <p:sp>
        <p:nvSpPr>
          <p:cNvPr id="5" name="Rettangolo 9">
            <a:extLst>
              <a:ext uri="{FF2B5EF4-FFF2-40B4-BE49-F238E27FC236}">
                <a16:creationId xmlns:a16="http://schemas.microsoft.com/office/drawing/2014/main" id="{1CD1DE7A-4451-0CE9-7AB8-4F7F80376DCE}"/>
              </a:ext>
            </a:extLst>
          </p:cNvPr>
          <p:cNvSpPr/>
          <p:nvPr/>
        </p:nvSpPr>
        <p:spPr>
          <a:xfrm>
            <a:off x="1103790" y="1823222"/>
            <a:ext cx="517870"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#4</a:t>
            </a:r>
          </a:p>
        </p:txBody>
      </p:sp>
      <p:sp>
        <p:nvSpPr>
          <p:cNvPr id="6" name="Rettangolo 10">
            <a:extLst>
              <a:ext uri="{FF2B5EF4-FFF2-40B4-BE49-F238E27FC236}">
                <a16:creationId xmlns:a16="http://schemas.microsoft.com/office/drawing/2014/main" id="{FB5007BF-B08F-D558-01BE-A80D523C3882}"/>
              </a:ext>
            </a:extLst>
          </p:cNvPr>
          <p:cNvSpPr/>
          <p:nvPr/>
        </p:nvSpPr>
        <p:spPr>
          <a:xfrm>
            <a:off x="1814005" y="1823222"/>
            <a:ext cx="517870"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#3</a:t>
            </a:r>
          </a:p>
        </p:txBody>
      </p:sp>
      <p:sp>
        <p:nvSpPr>
          <p:cNvPr id="8" name="Rettangolo 11">
            <a:extLst>
              <a:ext uri="{FF2B5EF4-FFF2-40B4-BE49-F238E27FC236}">
                <a16:creationId xmlns:a16="http://schemas.microsoft.com/office/drawing/2014/main" id="{9265E8B3-43DD-20B4-285D-5B61C2705432}"/>
              </a:ext>
            </a:extLst>
          </p:cNvPr>
          <p:cNvSpPr/>
          <p:nvPr/>
        </p:nvSpPr>
        <p:spPr>
          <a:xfrm>
            <a:off x="2524210" y="1823222"/>
            <a:ext cx="517870"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#2</a:t>
            </a:r>
          </a:p>
        </p:txBody>
      </p:sp>
      <p:sp>
        <p:nvSpPr>
          <p:cNvPr id="9" name="Rettangolo 12">
            <a:extLst>
              <a:ext uri="{FF2B5EF4-FFF2-40B4-BE49-F238E27FC236}">
                <a16:creationId xmlns:a16="http://schemas.microsoft.com/office/drawing/2014/main" id="{F87C8F5B-AC8B-418D-4134-B752CDCCAE61}"/>
              </a:ext>
            </a:extLst>
          </p:cNvPr>
          <p:cNvSpPr/>
          <p:nvPr/>
        </p:nvSpPr>
        <p:spPr>
          <a:xfrm>
            <a:off x="3234424" y="1829302"/>
            <a:ext cx="517870" cy="424793"/>
          </a:xfrm>
          <a:prstGeom prst="rect">
            <a:avLst/>
          </a:prstGeom>
          <a:gradFill>
            <a:gsLst>
              <a:gs pos="0">
                <a:srgbClr val="CDBFAE"/>
              </a:gs>
              <a:gs pos="100000">
                <a:srgbClr val="D6CBBC"/>
              </a:gs>
            </a:gsLst>
            <a:path path="circle">
              <a:fillToRect l="100000" t="100000"/>
            </a:path>
          </a:gradFill>
          <a:ln w="12701" cap="flat">
            <a:solidFill>
              <a:srgbClr val="B19C7D"/>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#1</a:t>
            </a:r>
          </a:p>
        </p:txBody>
      </p:sp>
      <p:sp>
        <p:nvSpPr>
          <p:cNvPr id="10" name="CustomShape 2">
            <a:extLst>
              <a:ext uri="{FF2B5EF4-FFF2-40B4-BE49-F238E27FC236}">
                <a16:creationId xmlns:a16="http://schemas.microsoft.com/office/drawing/2014/main" id="{3DC259AF-A4DA-3CB0-7974-7E881DC8F367}"/>
              </a:ext>
            </a:extLst>
          </p:cNvPr>
          <p:cNvSpPr/>
          <p:nvPr/>
        </p:nvSpPr>
        <p:spPr>
          <a:xfrm>
            <a:off x="6425671" y="2205587"/>
            <a:ext cx="2710830" cy="6777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1" baseline="0" dirty="0">
                <a:solidFill>
                  <a:srgbClr val="C0504D"/>
                </a:solidFill>
                <a:uFillTx/>
                <a:latin typeface="Calibri"/>
                <a:ea typeface="DejaVu Sans"/>
              </a:rPr>
              <a:t>#2 depends on the results of #1:</a:t>
            </a:r>
            <a:r>
              <a:rPr lang="en-US" sz="1600" b="0" i="0" u="none" strike="noStrike" kern="1200" cap="none" spc="-1" dirty="0">
                <a:solidFill>
                  <a:srgbClr val="C0504D"/>
                </a:solidFill>
                <a:uFillTx/>
                <a:latin typeface="Calibri"/>
                <a:ea typeface="DejaVu Sans"/>
              </a:rPr>
              <a:t> #2</a:t>
            </a:r>
            <a:r>
              <a:rPr lang="en-US" sz="1600" b="0" i="0" u="none" strike="noStrike" kern="1200" cap="none" spc="-1" baseline="0" dirty="0">
                <a:solidFill>
                  <a:srgbClr val="C0504D"/>
                </a:solidFill>
                <a:uFillTx/>
                <a:latin typeface="Calibri"/>
                <a:ea typeface="DejaVu Sans"/>
              </a:rPr>
              <a:t> waits in the reservation station</a:t>
            </a:r>
            <a:endParaRPr lang="it-IT" sz="1600" b="0" i="0" u="none" strike="noStrike" kern="1200" cap="none" spc="-1" baseline="0" dirty="0">
              <a:solidFill>
                <a:srgbClr val="C0504D"/>
              </a:solidFill>
              <a:uFillTx/>
              <a:latin typeface="Calibri"/>
              <a:ea typeface="DejaVu Sans"/>
            </a:endParaRPr>
          </a:p>
        </p:txBody>
      </p:sp>
      <p:sp>
        <p:nvSpPr>
          <p:cNvPr id="11" name="CustomShape 2">
            <a:extLst>
              <a:ext uri="{FF2B5EF4-FFF2-40B4-BE49-F238E27FC236}">
                <a16:creationId xmlns:a16="http://schemas.microsoft.com/office/drawing/2014/main" id="{C0D4E4E6-79EE-2C0A-9B6A-4A1157B6BC87}"/>
              </a:ext>
            </a:extLst>
          </p:cNvPr>
          <p:cNvSpPr/>
          <p:nvPr/>
        </p:nvSpPr>
        <p:spPr>
          <a:xfrm>
            <a:off x="7055985" y="4363663"/>
            <a:ext cx="1253514" cy="6777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1" baseline="0">
                <a:solidFill>
                  <a:srgbClr val="C0504D"/>
                </a:solidFill>
                <a:uFillTx/>
                <a:latin typeface="Calibri"/>
                <a:ea typeface="DejaVu Sans"/>
              </a:rPr>
              <a:t>#1 finishes</a:t>
            </a:r>
            <a:endParaRPr lang="it-IT" sz="1600" b="0" i="0" u="none" strike="noStrike" kern="1200" cap="none" spc="-1" baseline="0">
              <a:solidFill>
                <a:srgbClr val="C0504D"/>
              </a:solidFill>
              <a:uFillTx/>
              <a:latin typeface="Calibri"/>
              <a:ea typeface="DejaVu Sans"/>
            </a:endParaRPr>
          </a:p>
        </p:txBody>
      </p:sp>
      <p:sp>
        <p:nvSpPr>
          <p:cNvPr id="12" name="CustomShape 2">
            <a:extLst>
              <a:ext uri="{FF2B5EF4-FFF2-40B4-BE49-F238E27FC236}">
                <a16:creationId xmlns:a16="http://schemas.microsoft.com/office/drawing/2014/main" id="{A016F182-CAEC-FBB0-B615-A30D0F001D83}"/>
              </a:ext>
            </a:extLst>
          </p:cNvPr>
          <p:cNvSpPr/>
          <p:nvPr/>
        </p:nvSpPr>
        <p:spPr>
          <a:xfrm>
            <a:off x="140278" y="5270583"/>
            <a:ext cx="3612017" cy="67771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1" baseline="0">
                <a:solidFill>
                  <a:srgbClr val="C0504D"/>
                </a:solidFill>
                <a:uFillTx/>
                <a:latin typeface="Calibri"/>
                <a:ea typeface="DejaVu Sans"/>
              </a:rPr>
              <a:t>Results are then committed in order to the registers and/or memory</a:t>
            </a:r>
            <a:endParaRPr lang="it-IT" sz="1600" b="0" i="0" u="none" strike="noStrike" kern="1200" cap="none" spc="-1" baseline="0">
              <a:solidFill>
                <a:srgbClr val="C0504D"/>
              </a:solidFill>
              <a:uFillTx/>
              <a:latin typeface="Calibri"/>
              <a:ea typeface="DejaVu Sans"/>
            </a:endParaRPr>
          </a:p>
        </p:txBody>
      </p:sp>
      <p:sp>
        <p:nvSpPr>
          <p:cNvPr id="15" name="CustomShape 3">
            <a:extLst>
              <a:ext uri="{FF2B5EF4-FFF2-40B4-BE49-F238E27FC236}">
                <a16:creationId xmlns:a16="http://schemas.microsoft.com/office/drawing/2014/main" id="{BDD79FF0-DB4F-96B1-EDBF-A692B6955FF7}"/>
              </a:ext>
            </a:extLst>
          </p:cNvPr>
          <p:cNvSpPr/>
          <p:nvPr/>
        </p:nvSpPr>
        <p:spPr>
          <a:xfrm>
            <a:off x="1206232" y="1224455"/>
            <a:ext cx="6745619" cy="455250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15873" cap="flat">
            <a:solidFill>
              <a:srgbClr val="D55816"/>
            </a:solidFill>
            <a:prstDash val="solid"/>
            <a:round/>
          </a:ln>
        </p:spPr>
        <p:txBody>
          <a:bodyPr vert="horz" wrap="square" lIns="67501" tIns="33750" rIns="67501" bIns="3375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spc="-1" dirty="0" err="1">
                <a:solidFill>
                  <a:srgbClr val="C0504D"/>
                </a:solidFill>
                <a:latin typeface="Calibri"/>
                <a:ea typeface="DejaVu Sans"/>
              </a:rPr>
              <a:t>Also</a:t>
            </a:r>
            <a:r>
              <a:rPr lang="it-IT" sz="2400" b="1" spc="-1" dirty="0">
                <a:solidFill>
                  <a:srgbClr val="C0504D"/>
                </a:solidFill>
                <a:latin typeface="Calibri"/>
                <a:ea typeface="DejaVu Sans"/>
              </a:rPr>
              <a:t> Out-of-Order</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execution</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may</a:t>
            </a:r>
            <a:r>
              <a:rPr lang="it-IT" sz="2400" b="1" i="0" u="none" strike="noStrike" kern="1200" cap="none" spc="-1" baseline="0" dirty="0">
                <a:solidFill>
                  <a:srgbClr val="C0504D"/>
                </a:solidFill>
                <a:uFillTx/>
                <a:latin typeface="Calibri"/>
                <a:ea typeface="DejaVu Sans"/>
              </a:rPr>
              <a:t> cause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1" baseline="0" dirty="0" err="1">
                <a:solidFill>
                  <a:srgbClr val="C0504D"/>
                </a:solidFill>
                <a:uFillTx/>
                <a:latin typeface="Calibri"/>
                <a:ea typeface="DejaVu Sans"/>
              </a:rPr>
              <a:t>trasient</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instructions</a:t>
            </a:r>
            <a:r>
              <a:rPr lang="it-IT" sz="2400" b="1" i="0" u="none" strike="noStrike" kern="1200" cap="none" spc="-1" baseline="0" dirty="0">
                <a:solidFill>
                  <a:srgbClr val="C0504D"/>
                </a:solidFill>
                <a:uFillTx/>
                <a:latin typeface="Calibri"/>
                <a:ea typeface="DejaVu Sans"/>
              </a:rPr>
              <a:t> </a:t>
            </a:r>
            <a:r>
              <a:rPr lang="it-IT" sz="2400" b="1" i="0" u="none" strike="noStrike" kern="1200" cap="none" spc="-1" baseline="0" dirty="0" err="1">
                <a:solidFill>
                  <a:srgbClr val="C0504D"/>
                </a:solidFill>
                <a:uFillTx/>
                <a:latin typeface="Calibri"/>
                <a:ea typeface="DejaVu Sans"/>
              </a:rPr>
              <a:t>execution</a:t>
            </a:r>
            <a:r>
              <a:rPr lang="it-IT" sz="2400" b="1" i="0" u="none" strike="noStrike" kern="1200" cap="none" spc="-1" baseline="0" dirty="0">
                <a:solidFill>
                  <a:srgbClr val="C0504D"/>
                </a:solidFill>
                <a:uFillTx/>
                <a:latin typeface="Calibri"/>
                <a:ea typeface="DejaVu Sans"/>
              </a:rPr>
              <a:t>!!!</a:t>
            </a:r>
            <a:endParaRPr lang="it-IT" sz="2400" b="1" i="0" u="none" strike="noStrike" kern="1200" cap="none" spc="-1" baseline="0" dirty="0">
              <a:solidFill>
                <a:srgbClr val="000000"/>
              </a:solidFill>
              <a:uFillTx/>
              <a:latin typeface="Arial"/>
            </a:endParaRPr>
          </a:p>
        </p:txBody>
      </p:sp>
    </p:spTree>
    <p:extLst>
      <p:ext uri="{BB962C8B-B14F-4D97-AF65-F5344CB8AC3E}">
        <p14:creationId xmlns:p14="http://schemas.microsoft.com/office/powerpoint/2010/main" val="34357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44444E-6 4.81481E-6 L 0.15712 4.81481E-6 C 0.22744 4.81481E-6 0.31424 0.0456 0.31424 0.08287 L 0.31424 0.16574 ">
                                      <p:cBhvr>
                                        <p:cTn id="6" dur="2000" fill="hold"/>
                                        <p:tgtEl>
                                          <p:spTgt spid="9"/>
                                        </p:tgtEl>
                                        <p:attrNameLst>
                                          <p:attrName>ppt_x</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31424 0.16574 L 0.31615 0.3081 ">
                                      <p:cBhvr>
                                        <p:cTn id="10" dur="2000" fill="hold"/>
                                        <p:tgtEl>
                                          <p:spTgt spid="9"/>
                                        </p:tgtEl>
                                        <p:attrNameLst>
                                          <p:attrName>ppt_x</p:attrName>
                                        </p:attrNameLst>
                                      </p:cBhvr>
                                    </p:animMotion>
                                  </p:childTnLst>
                                </p:cTn>
                              </p:par>
                              <p:par>
                                <p:cTn id="11" presetID="50" presetClass="path" presetSubtype="0" accel="50000" decel="50000" fill="hold" grpId="0" nodeType="withEffect">
                                  <p:stCondLst>
                                    <p:cond delay="0"/>
                                  </p:stCondLst>
                                  <p:childTnLst>
                                    <p:animMotion origin="layout" path="M -2.77778E-7 7.40741E-7 L 0.14254 7.40741E-7 C 0.2066 7.40741E-7 0.28524 0.0463 0.28524 0.08403 L 0.28524 0.16805 ">
                                      <p:cBhvr>
                                        <p:cTn id="12" dur="2000" fill="hold"/>
                                        <p:tgtEl>
                                          <p:spTgt spid="8"/>
                                        </p:tgtEl>
                                        <p:attrNameLst>
                                          <p:attrName>ppt_x</p:attrName>
                                        </p:attrNameLst>
                                      </p:cBhvr>
                                    </p:animMotion>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50000" decel="50000" fill="hold" grpId="0" nodeType="clickEffect">
                                  <p:stCondLst>
                                    <p:cond delay="0"/>
                                  </p:stCondLst>
                                  <p:childTnLst>
                                    <p:animMotion origin="layout" path="M 3.88889E-6 7.40741E-7 L 0.09722 7.40741E-7 C 0.14079 7.40741E-7 0.19461 0.04583 0.19461 0.08333 L 0.19461 0.16667 ">
                                      <p:cBhvr>
                                        <p:cTn id="20" dur="2000" fill="hold"/>
                                        <p:tgtEl>
                                          <p:spTgt spid="6"/>
                                        </p:tgtEl>
                                        <p:attrNameLst>
                                          <p:attrName>ppt_x</p:attrName>
                                        </p:attrNameLst>
                                      </p:cBhvr>
                                    </p:animMotion>
                                  </p:childTnLst>
                                </p:cTn>
                              </p:par>
                              <p:par>
                                <p:cTn id="21" presetID="42" presetClass="exit" presetSubtype="0" fill="hold" grpId="0" nodeType="withEffect">
                                  <p:stCondLst>
                                    <p:cond delay="0"/>
                                  </p:stCondLst>
                                  <p:childTnLst>
                                    <p:animEffect transition="out" filter="fade">
                                      <p:cBhvr>
                                        <p:cTn id="22" dur="1000"/>
                                        <p:tgtEl>
                                          <p:spTgt spid="10"/>
                                        </p:tgtEl>
                                      </p:cBhvr>
                                    </p:animEffect>
                                    <p:anim calcmode="lin" valueType="num">
                                      <p:cBhvr>
                                        <p:cTn id="23" dur="1000"/>
                                        <p:tgtEl>
                                          <p:spTgt spid="10"/>
                                        </p:tgtEl>
                                        <p:attrNameLst>
                                          <p:attrName>ppt_x</p:attrName>
                                        </p:attrNameLst>
                                      </p:cBhvr>
                                      <p:tavLst>
                                        <p:tav tm="0">
                                          <p:val>
                                            <p:strVal val="#ppt_x"/>
                                          </p:val>
                                        </p:tav>
                                        <p:tav tm="100000">
                                          <p:val>
                                            <p:strVal val="#ppt_x"/>
                                          </p:val>
                                        </p:tav>
                                      </p:tavLst>
                                    </p:anim>
                                    <p:anim calcmode="lin" valueType="num">
                                      <p:cBhvr>
                                        <p:cTn id="24" dur="1000"/>
                                        <p:tgtEl>
                                          <p:spTgt spid="10"/>
                                        </p:tgtEl>
                                        <p:attrNameLst>
                                          <p:attrName>ppt_y</p:attrName>
                                        </p:attrNameLst>
                                      </p:cBhvr>
                                      <p:tavLst>
                                        <p:tav tm="0">
                                          <p:val>
                                            <p:strVal val="#ppt_y"/>
                                          </p:val>
                                        </p:tav>
                                        <p:tav tm="100000">
                                          <p:val>
                                            <p:strVal val="#ppt_y+.1"/>
                                          </p:val>
                                        </p:tav>
                                      </p:tavLst>
                                    </p:anim>
                                    <p:set>
                                      <p:cBhvr>
                                        <p:cTn id="25" dur="1" fill="hold">
                                          <p:stCondLst>
                                            <p:cond delay="9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0.19461 0.16667 L 0.19461 0.30255 ">
                                      <p:cBhvr>
                                        <p:cTn id="29" dur="2000" fill="hold"/>
                                        <p:tgtEl>
                                          <p:spTgt spid="6"/>
                                        </p:tgtEl>
                                        <p:attrNameLst>
                                          <p:attrName>ppt_x</p:attrName>
                                        </p:attrNameLst>
                                      </p:cBhvr>
                                    </p:animMotion>
                                  </p:childTnLst>
                                </p:cTn>
                              </p:par>
                              <p:par>
                                <p:cTn id="30" presetID="50" presetClass="path" presetSubtype="0" accel="50000" decel="50000" fill="hold" grpId="0" nodeType="withEffect">
                                  <p:stCondLst>
                                    <p:cond delay="0"/>
                                  </p:stCondLst>
                                  <p:childTnLst>
                                    <p:animMotion origin="layout" path="M 1.66667E-6 7.40741E-7 L 0.08368 7.40741E-7 C 0.12118 7.40741E-7 0.16753 0.04537 0.16753 0.08264 L 0.16753 0.16528 ">
                                      <p:cBhvr>
                                        <p:cTn id="31" dur="2000" fill="hold"/>
                                        <p:tgtEl>
                                          <p:spTgt spid="5"/>
                                        </p:tgtEl>
                                        <p:attrNameLst>
                                          <p:attrName>ppt_x</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grpId="2" nodeType="clickEffect">
                                  <p:stCondLst>
                                    <p:cond delay="0"/>
                                  </p:stCondLst>
                                  <p:childTnLst>
                                    <p:animMotion origin="layout" path="M 0.19461 0.30255 L 0.23368 0.30255 C 0.25139 0.30255 0.27326 0.36111 0.27326 0.40856 L 0.27326 0.51389 ">
                                      <p:cBhvr>
                                        <p:cTn id="35" dur="2000" fill="hold"/>
                                        <p:tgtEl>
                                          <p:spTgt spid="6"/>
                                        </p:tgtEl>
                                        <p:attrNameLst>
                                          <p:attrName>ppt_x</p:attrName>
                                        </p:attrNameLst>
                                      </p:cBhvr>
                                    </p:animMotion>
                                  </p:childTnLst>
                                </p:cTn>
                              </p:par>
                              <p:par>
                                <p:cTn id="36" presetID="42" presetClass="path" presetSubtype="0" accel="50000" decel="50000" fill="hold" grpId="1" nodeType="withEffect">
                                  <p:stCondLst>
                                    <p:cond delay="0"/>
                                  </p:stCondLst>
                                  <p:childTnLst>
                                    <p:animMotion origin="layout" path="M 0.16753 0.16528 L 0.17048 0.31042 ">
                                      <p:cBhvr>
                                        <p:cTn id="37" dur="2000" fill="hold"/>
                                        <p:tgtEl>
                                          <p:spTgt spid="5"/>
                                        </p:tgtEl>
                                        <p:attrNameLst>
                                          <p:attrName>ppt_x</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grpId="2" nodeType="clickEffect">
                                  <p:stCondLst>
                                    <p:cond delay="0"/>
                                  </p:stCondLst>
                                  <p:childTnLst>
                                    <p:animMotion origin="layout" path="M 0.17048 0.31042 L 0.23871 0.31042 C 0.26944 0.31042 0.30764 0.36667 0.30764 0.41273 L 0.30764 0.51505 ">
                                      <p:cBhvr>
                                        <p:cTn id="41" dur="2000" fill="hold"/>
                                        <p:tgtEl>
                                          <p:spTgt spid="5"/>
                                        </p:tgtEl>
                                        <p:attrNameLst>
                                          <p:attrName>ppt_x</p:attrName>
                                        </p:attrNameLst>
                                      </p:cBhvr>
                                    </p:animMotion>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0" nodeType="clickEffect">
                                  <p:stCondLst>
                                    <p:cond delay="0"/>
                                  </p:stCondLst>
                                  <p:childTnLst>
                                    <p:animEffect transition="out" filter="fade">
                                      <p:cBhvr>
                                        <p:cTn id="49" dur="1000"/>
                                        <p:tgtEl>
                                          <p:spTgt spid="11"/>
                                        </p:tgtEl>
                                      </p:cBhvr>
                                    </p:animEffect>
                                    <p:anim calcmode="lin" valueType="num">
                                      <p:cBhvr>
                                        <p:cTn id="50" dur="1000"/>
                                        <p:tgtEl>
                                          <p:spTgt spid="11"/>
                                        </p:tgtEl>
                                        <p:attrNameLst>
                                          <p:attrName>ppt_x</p:attrName>
                                        </p:attrNameLst>
                                      </p:cBhvr>
                                      <p:tavLst>
                                        <p:tav tm="0">
                                          <p:val>
                                            <p:strVal val="#ppt_x"/>
                                          </p:val>
                                        </p:tav>
                                        <p:tav tm="100000">
                                          <p:val>
                                            <p:strVal val="#ppt_x"/>
                                          </p:val>
                                        </p:tav>
                                      </p:tavLst>
                                    </p:anim>
                                    <p:anim calcmode="lin" valueType="num">
                                      <p:cBhvr>
                                        <p:cTn id="51" dur="1000"/>
                                        <p:tgtEl>
                                          <p:spTgt spid="11"/>
                                        </p:tgtEl>
                                        <p:attrNameLst>
                                          <p:attrName>ppt_y</p:attrName>
                                        </p:attrNameLst>
                                      </p:cBhvr>
                                      <p:tavLst>
                                        <p:tav tm="0">
                                          <p:val>
                                            <p:strVal val="#ppt_y"/>
                                          </p:val>
                                        </p:tav>
                                        <p:tav tm="100000">
                                          <p:val>
                                            <p:strVal val="#ppt_y+.1"/>
                                          </p:val>
                                        </p:tav>
                                      </p:tavLst>
                                    </p:anim>
                                    <p:set>
                                      <p:cBhvr>
                                        <p:cTn id="52" dur="1" fill="hold">
                                          <p:stCondLst>
                                            <p:cond delay="999"/>
                                          </p:stCondLst>
                                        </p:cTn>
                                        <p:tgtEl>
                                          <p:spTgt spid="11"/>
                                        </p:tgtEl>
                                        <p:attrNameLst>
                                          <p:attrName>style.visibility</p:attrName>
                                        </p:attrNameLst>
                                      </p:cBhvr>
                                      <p:to>
                                        <p:strVal val="hidden"/>
                                      </p:to>
                                    </p:set>
                                  </p:childTnLst>
                                </p:cTn>
                              </p:par>
                              <p:par>
                                <p:cTn id="53" presetID="50" presetClass="path" presetSubtype="0" accel="50000" decel="50000" fill="hold" grpId="2" nodeType="withEffect">
                                  <p:stCondLst>
                                    <p:cond delay="0"/>
                                  </p:stCondLst>
                                  <p:childTnLst>
                                    <p:animMotion origin="layout" path="M 0.31615 0.3081 L 0.24966 0.3081 C 0.21945 0.3081 0.18316 0.36458 0.18316 0.41018 L 0.18316 0.51319 ">
                                      <p:cBhvr>
                                        <p:cTn id="54" dur="2000" fill="hold"/>
                                        <p:tgtEl>
                                          <p:spTgt spid="9"/>
                                        </p:tgtEl>
                                        <p:attrNameLst>
                                          <p:attrName>ppt_x</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28524 0.16806 L 0.28524 0.30903 ">
                                      <p:cBhvr>
                                        <p:cTn id="58" dur="2000" fill="hold"/>
                                        <p:tgtEl>
                                          <p:spTgt spid="8"/>
                                        </p:tgtEl>
                                        <p:attrNameLst>
                                          <p:attrName>ppt_x</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50" presetClass="path" presetSubtype="0" accel="50000" decel="50000" fill="hold" grpId="2" nodeType="clickEffect">
                                  <p:stCondLst>
                                    <p:cond delay="0"/>
                                  </p:stCondLst>
                                  <p:childTnLst>
                                    <p:animMotion origin="layout" path="M 0.28524 0.30903 L 0.25851 0.30903 C 0.2467 0.30903 0.23264 0.36505 0.23264 0.41088 L 0.23264 0.51296 ">
                                      <p:cBhvr>
                                        <p:cTn id="62" dur="2000" fill="hold"/>
                                        <p:tgtEl>
                                          <p:spTgt spid="8"/>
                                        </p:tgtEl>
                                        <p:attrNameLst>
                                          <p:attrName>ppt_x</p:attrName>
                                        </p:attrNameLst>
                                      </p:cBhvr>
                                    </p:animMotion>
                                  </p:childTnLst>
                                </p:cTn>
                              </p:par>
                            </p:childTnLst>
                          </p:cTn>
                        </p:par>
                        <p:par>
                          <p:cTn id="63" fill="hold">
                            <p:stCondLst>
                              <p:cond delay="2000"/>
                            </p:stCondLst>
                            <p:childTnLst>
                              <p:par>
                                <p:cTn id="64" presetID="16" presetClass="entr" presetSubtype="21"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8" grpId="0" animBg="1"/>
      <p:bldP spid="8" grpId="1" animBg="1"/>
      <p:bldP spid="8" grpId="2" animBg="1"/>
      <p:bldP spid="9" grpId="0" animBg="1"/>
      <p:bldP spid="9" grpId="1" animBg="1"/>
      <p:bldP spid="9" grpId="2" animBg="1"/>
      <p:bldP spid="10" grpId="0" animBg="1"/>
      <p:bldP spid="11"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1" y="3008800"/>
            <a:ext cx="8581043" cy="840400"/>
          </a:xfrm>
        </p:spPr>
        <p:txBody>
          <a:bodyPr/>
          <a:lstStyle/>
          <a:p>
            <a:pPr algn="ctr"/>
            <a:r>
              <a:rPr lang="en-US" dirty="0"/>
              <a:t>Meltdown and </a:t>
            </a:r>
            <a:r>
              <a:rPr lang="en-US" dirty="0" err="1"/>
              <a:t>Spectre</a:t>
            </a:r>
            <a:endParaRPr lang="en-US" dirty="0"/>
          </a:p>
        </p:txBody>
      </p:sp>
    </p:spTree>
    <p:extLst>
      <p:ext uri="{BB962C8B-B14F-4D97-AF65-F5344CB8AC3E}">
        <p14:creationId xmlns:p14="http://schemas.microsoft.com/office/powerpoint/2010/main" val="563096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3" name="Content Placeholder 2"/>
          <p:cNvSpPr>
            <a:spLocks noGrp="1"/>
          </p:cNvSpPr>
          <p:nvPr>
            <p:ph idx="1"/>
          </p:nvPr>
        </p:nvSpPr>
        <p:spPr>
          <a:xfrm>
            <a:off x="288521" y="1422400"/>
            <a:ext cx="8667472" cy="4703763"/>
          </a:xfrm>
        </p:spPr>
        <p:txBody>
          <a:bodyPr>
            <a:normAutofit fontScale="70000" lnSpcReduction="20000"/>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r>
              <a:rPr lang="en-US" b="1" dirty="0">
                <a:solidFill>
                  <a:schemeClr val="accent6"/>
                </a:solidFill>
                <a:latin typeface="Courier New" panose="02070309020205020404" pitchFamily="49" charset="0"/>
                <a:cs typeface="Courier New" panose="02070309020205020404" pitchFamily="49" charset="0"/>
              </a:rPr>
              <a:t>// forced not to be in the cache</a:t>
            </a: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a:p>
            <a:pPr fontAlgn="ct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address = 1000; </a:t>
            </a:r>
            <a:r>
              <a:rPr lang="en-US" b="1" dirty="0">
                <a:solidFill>
                  <a:schemeClr val="accent6"/>
                </a:solidFill>
                <a:latin typeface="Courier New" panose="02070309020205020404" pitchFamily="49" charset="0"/>
                <a:cs typeface="Courier New" panose="02070309020205020404" pitchFamily="49" charset="0"/>
              </a:rPr>
              <a:t>// target address in the cache</a:t>
            </a:r>
          </a:p>
          <a:p>
            <a:pPr algn="l" fontAlgn="ctr"/>
            <a:endParaRPr lang="en-US" b="1" dirty="0">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secret;</a:t>
            </a:r>
          </a:p>
          <a:p>
            <a:pPr algn="l" fontAlgn="ctr"/>
            <a:endParaRPr lang="en-US" b="1" dirty="0">
              <a:latin typeface="Courier New" panose="02070309020205020404" pitchFamily="49" charset="0"/>
              <a:cs typeface="Courier New" panose="02070309020205020404" pitchFamily="49" charset="0"/>
            </a:endParaRPr>
          </a:p>
          <a:p>
            <a:pPr algn="l" fontAlgn="ctr"/>
            <a:r>
              <a:rPr lang="en-US" b="1" dirty="0">
                <a:latin typeface="Courier New" panose="02070309020205020404" pitchFamily="49" charset="0"/>
                <a:cs typeface="Courier New" panose="02070309020205020404" pitchFamily="49" charset="0"/>
              </a:rPr>
              <a:t>secret = instrument[x[address]];</a:t>
            </a:r>
          </a:p>
          <a:p>
            <a:pPr algn="l" fontAlgn="ctr"/>
            <a:r>
              <a:rPr lang="en-US" b="1" dirty="0">
                <a:solidFill>
                  <a:schemeClr val="accent6"/>
                </a:solidFill>
                <a:latin typeface="Courier New" panose="02070309020205020404" pitchFamily="49" charset="0"/>
                <a:cs typeface="Courier New" panose="02070309020205020404" pitchFamily="49" charset="0"/>
              </a:rPr>
              <a:t>// secret does not contain the "secret value" because an </a:t>
            </a:r>
          </a:p>
          <a:p>
            <a:pPr algn="l" fontAlgn="ctr"/>
            <a:r>
              <a:rPr lang="en-US" b="1" dirty="0">
                <a:solidFill>
                  <a:schemeClr val="accent6"/>
                </a:solidFill>
                <a:latin typeface="Courier New" panose="02070309020205020404" pitchFamily="49" charset="0"/>
                <a:cs typeface="Courier New" panose="02070309020205020404" pitchFamily="49" charset="0"/>
              </a:rPr>
              <a:t>// exception has been raised but...instrument[x[address]] is now // in the cache</a:t>
            </a:r>
          </a:p>
          <a:p>
            <a:pPr algn="l" fontAlgn="ctr"/>
            <a:r>
              <a:rPr lang="en-US" b="1" dirty="0">
                <a:latin typeface="Courier New" panose="02070309020205020404" pitchFamily="49" charset="0"/>
                <a:cs typeface="Courier New" panose="02070309020205020404" pitchFamily="49" charset="0"/>
              </a:rPr>
              <a:t>								 </a:t>
            </a:r>
          </a:p>
          <a:p>
            <a:pPr algn="l" fontAlgn="ct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(int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255;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	secret = instrument[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a:t>
            </a:r>
          </a:p>
          <a:p>
            <a:pPr algn="l" fontAlgn="ctr"/>
            <a:r>
              <a:rPr lang="en-US" b="1" dirty="0">
                <a:solidFill>
                  <a:schemeClr val="accent6"/>
                </a:solidFill>
                <a:latin typeface="Courier New" panose="02070309020205020404" pitchFamily="49" charset="0"/>
                <a:cs typeface="Courier New" panose="02070309020205020404" pitchFamily="49" charset="0"/>
              </a:rPr>
              <a:t>// only when </a:t>
            </a:r>
            <a:r>
              <a:rPr lang="en-US" b="1" dirty="0" err="1">
                <a:solidFill>
                  <a:schemeClr val="accent6"/>
                </a:solidFill>
                <a:latin typeface="Courier New" panose="02070309020205020404" pitchFamily="49" charset="0"/>
                <a:cs typeface="Courier New" panose="02070309020205020404" pitchFamily="49" charset="0"/>
              </a:rPr>
              <a:t>i</a:t>
            </a:r>
            <a:r>
              <a:rPr lang="en-US" b="1" dirty="0">
                <a:solidFill>
                  <a:schemeClr val="accent6"/>
                </a:solidFill>
                <a:latin typeface="Courier New" panose="02070309020205020404" pitchFamily="49" charset="0"/>
                <a:cs typeface="Courier New" panose="02070309020205020404" pitchFamily="49" charset="0"/>
              </a:rPr>
              <a:t> == x[address] the read operation will be fast</a:t>
            </a:r>
          </a:p>
          <a:p>
            <a:pPr algn="l" fontAlgn="ctr"/>
            <a:r>
              <a:rPr lang="en-US" b="1" dirty="0">
                <a:solidFill>
                  <a:schemeClr val="accent6"/>
                </a:solidFill>
                <a:latin typeface="Courier New" panose="02070309020205020404" pitchFamily="49" charset="0"/>
                <a:cs typeface="Courier New" panose="02070309020205020404" pitchFamily="49" charset="0"/>
              </a:rPr>
              <a:t>//(because of a cache hit) therefore the secret value is </a:t>
            </a:r>
            <a:r>
              <a:rPr lang="en-US" b="1" dirty="0" err="1">
                <a:solidFill>
                  <a:schemeClr val="accent6"/>
                </a:solidFill>
                <a:latin typeface="Courier New" panose="02070309020205020404" pitchFamily="49" charset="0"/>
                <a:cs typeface="Courier New" panose="02070309020205020404" pitchFamily="49" charset="0"/>
              </a:rPr>
              <a:t>i</a:t>
            </a:r>
            <a:endParaRPr lang="en-US" b="1"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27700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6" name="Rettangolo 5">
            <a:extLst>
              <a:ext uri="{FF2B5EF4-FFF2-40B4-BE49-F238E27FC236}">
                <a16:creationId xmlns:a16="http://schemas.microsoft.com/office/drawing/2014/main" id="{30C42B12-913E-26F4-14DD-E616401FC6BD}"/>
              </a:ext>
            </a:extLst>
          </p:cNvPr>
          <p:cNvSpPr/>
          <p:nvPr/>
        </p:nvSpPr>
        <p:spPr>
          <a:xfrm>
            <a:off x="162366" y="1093862"/>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9495C06B-9A93-588D-A6DA-A8B67604477F}"/>
              </a:ext>
            </a:extLst>
          </p:cNvPr>
          <p:cNvSpPr/>
          <p:nvPr/>
        </p:nvSpPr>
        <p:spPr>
          <a:xfrm>
            <a:off x="162365" y="1237716"/>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E0C703B7-8B8A-8CB8-CCBB-068EDAE04D90}"/>
              </a:ext>
            </a:extLst>
          </p:cNvPr>
          <p:cNvSpPr/>
          <p:nvPr/>
        </p:nvSpPr>
        <p:spPr>
          <a:xfrm>
            <a:off x="162367" y="1400086"/>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43E75517-1DD3-3BF3-8668-0196F7EE8263}"/>
              </a:ext>
            </a:extLst>
          </p:cNvPr>
          <p:cNvSpPr/>
          <p:nvPr/>
        </p:nvSpPr>
        <p:spPr>
          <a:xfrm>
            <a:off x="162366" y="1543940"/>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910F83F-9E9D-2287-271C-1BD7BEC93303}"/>
              </a:ext>
            </a:extLst>
          </p:cNvPr>
          <p:cNvSpPr/>
          <p:nvPr/>
        </p:nvSpPr>
        <p:spPr>
          <a:xfrm>
            <a:off x="162369" y="169099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FB90F5FB-D6BE-4E62-E967-FE4869995C86}"/>
              </a:ext>
            </a:extLst>
          </p:cNvPr>
          <p:cNvSpPr/>
          <p:nvPr/>
        </p:nvSpPr>
        <p:spPr>
          <a:xfrm>
            <a:off x="162367" y="185336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125C1D05-3D7B-1F63-D4B0-2A9262100E90}"/>
              </a:ext>
            </a:extLst>
          </p:cNvPr>
          <p:cNvSpPr/>
          <p:nvPr/>
        </p:nvSpPr>
        <p:spPr>
          <a:xfrm>
            <a:off x="162369" y="201573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F5CE8C36-E7A6-5E33-EE57-A02DB960A6E8}"/>
              </a:ext>
            </a:extLst>
          </p:cNvPr>
          <p:cNvSpPr/>
          <p:nvPr/>
        </p:nvSpPr>
        <p:spPr>
          <a:xfrm>
            <a:off x="162368" y="2159587"/>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038741C-C49C-8262-C597-B9AE4F7DCF17}"/>
              </a:ext>
            </a:extLst>
          </p:cNvPr>
          <p:cNvSpPr/>
          <p:nvPr/>
        </p:nvSpPr>
        <p:spPr>
          <a:xfrm>
            <a:off x="162370" y="2319458"/>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38B2D457-A298-06CB-EB0C-C8D632AADB86}"/>
              </a:ext>
            </a:extLst>
          </p:cNvPr>
          <p:cNvSpPr/>
          <p:nvPr/>
        </p:nvSpPr>
        <p:spPr>
          <a:xfrm>
            <a:off x="162369" y="2463312"/>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E1B4974E-14DD-FB1E-0DAD-B0ABC947A1CE}"/>
              </a:ext>
            </a:extLst>
          </p:cNvPr>
          <p:cNvSpPr/>
          <p:nvPr/>
        </p:nvSpPr>
        <p:spPr>
          <a:xfrm>
            <a:off x="162371" y="2625682"/>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911168A-8136-0348-ECBC-92375C009A7D}"/>
              </a:ext>
            </a:extLst>
          </p:cNvPr>
          <p:cNvSpPr/>
          <p:nvPr/>
        </p:nvSpPr>
        <p:spPr>
          <a:xfrm>
            <a:off x="162370" y="2769536"/>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71C18E75-56EF-C852-6C75-25D3616BD811}"/>
              </a:ext>
            </a:extLst>
          </p:cNvPr>
          <p:cNvSpPr/>
          <p:nvPr/>
        </p:nvSpPr>
        <p:spPr>
          <a:xfrm>
            <a:off x="162373" y="2916589"/>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Rettangolo 18">
            <a:extLst>
              <a:ext uri="{FF2B5EF4-FFF2-40B4-BE49-F238E27FC236}">
                <a16:creationId xmlns:a16="http://schemas.microsoft.com/office/drawing/2014/main" id="{2B3C8568-64F6-1912-3FA5-8BA181BF12F0}"/>
              </a:ext>
            </a:extLst>
          </p:cNvPr>
          <p:cNvSpPr/>
          <p:nvPr/>
        </p:nvSpPr>
        <p:spPr>
          <a:xfrm>
            <a:off x="162371" y="307895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E12A7A97-5F14-ECCA-0B2D-CA4D22320AF7}"/>
              </a:ext>
            </a:extLst>
          </p:cNvPr>
          <p:cNvSpPr/>
          <p:nvPr/>
        </p:nvSpPr>
        <p:spPr>
          <a:xfrm>
            <a:off x="162373" y="324132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Rettangolo 20">
            <a:extLst>
              <a:ext uri="{FF2B5EF4-FFF2-40B4-BE49-F238E27FC236}">
                <a16:creationId xmlns:a16="http://schemas.microsoft.com/office/drawing/2014/main" id="{8BF2E9F0-2EDA-8D65-A136-27D6D6C57754}"/>
              </a:ext>
            </a:extLst>
          </p:cNvPr>
          <p:cNvSpPr/>
          <p:nvPr/>
        </p:nvSpPr>
        <p:spPr>
          <a:xfrm>
            <a:off x="162372" y="33851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A2C6B43A-F4D7-E9DB-A146-A7B97895D2CC}"/>
              </a:ext>
            </a:extLst>
          </p:cNvPr>
          <p:cNvSpPr/>
          <p:nvPr/>
        </p:nvSpPr>
        <p:spPr>
          <a:xfrm>
            <a:off x="162358" y="35357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Rettangolo 22">
            <a:extLst>
              <a:ext uri="{FF2B5EF4-FFF2-40B4-BE49-F238E27FC236}">
                <a16:creationId xmlns:a16="http://schemas.microsoft.com/office/drawing/2014/main" id="{FB70BFF7-D5AC-F421-E83A-5C8A484A56F8}"/>
              </a:ext>
            </a:extLst>
          </p:cNvPr>
          <p:cNvSpPr/>
          <p:nvPr/>
        </p:nvSpPr>
        <p:spPr>
          <a:xfrm>
            <a:off x="162357" y="367963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115C604D-8563-CD88-B7BD-42D429DAEFE7}"/>
              </a:ext>
            </a:extLst>
          </p:cNvPr>
          <p:cNvSpPr/>
          <p:nvPr/>
        </p:nvSpPr>
        <p:spPr>
          <a:xfrm>
            <a:off x="162359" y="384200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5" name="Rettangolo 24">
            <a:extLst>
              <a:ext uri="{FF2B5EF4-FFF2-40B4-BE49-F238E27FC236}">
                <a16:creationId xmlns:a16="http://schemas.microsoft.com/office/drawing/2014/main" id="{1AE8622F-88AA-A45C-9564-FBD25582926E}"/>
              </a:ext>
            </a:extLst>
          </p:cNvPr>
          <p:cNvSpPr/>
          <p:nvPr/>
        </p:nvSpPr>
        <p:spPr>
          <a:xfrm>
            <a:off x="162358" y="3985861"/>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881711E5-5355-3279-2143-868449217A40}"/>
              </a:ext>
            </a:extLst>
          </p:cNvPr>
          <p:cNvSpPr/>
          <p:nvPr/>
        </p:nvSpPr>
        <p:spPr>
          <a:xfrm>
            <a:off x="162361" y="413291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7" name="Rettangolo 26">
            <a:extLst>
              <a:ext uri="{FF2B5EF4-FFF2-40B4-BE49-F238E27FC236}">
                <a16:creationId xmlns:a16="http://schemas.microsoft.com/office/drawing/2014/main" id="{F2745B79-6069-D30E-25E0-CA28A2AC4E37}"/>
              </a:ext>
            </a:extLst>
          </p:cNvPr>
          <p:cNvSpPr/>
          <p:nvPr/>
        </p:nvSpPr>
        <p:spPr>
          <a:xfrm>
            <a:off x="162359" y="429528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853E8527-B72A-3A95-B22F-69226D501787}"/>
              </a:ext>
            </a:extLst>
          </p:cNvPr>
          <p:cNvSpPr/>
          <p:nvPr/>
        </p:nvSpPr>
        <p:spPr>
          <a:xfrm>
            <a:off x="162361" y="445765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9" name="Rettangolo 28">
            <a:extLst>
              <a:ext uri="{FF2B5EF4-FFF2-40B4-BE49-F238E27FC236}">
                <a16:creationId xmlns:a16="http://schemas.microsoft.com/office/drawing/2014/main" id="{1770AC03-EB8A-B8DC-BC16-8FA46AD702F5}"/>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0" name="Rettangolo 29">
            <a:extLst>
              <a:ext uri="{FF2B5EF4-FFF2-40B4-BE49-F238E27FC236}">
                <a16:creationId xmlns:a16="http://schemas.microsoft.com/office/drawing/2014/main" id="{EC69EB95-ABF0-2C9A-CE9C-64245D38AF27}"/>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2" name="Rettangolo 31">
            <a:extLst>
              <a:ext uri="{FF2B5EF4-FFF2-40B4-BE49-F238E27FC236}">
                <a16:creationId xmlns:a16="http://schemas.microsoft.com/office/drawing/2014/main" id="{1CB12C1D-731C-6CBC-EF49-BF8F2B8D9ACB}"/>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3" name="Rettangolo 32">
            <a:extLst>
              <a:ext uri="{FF2B5EF4-FFF2-40B4-BE49-F238E27FC236}">
                <a16:creationId xmlns:a16="http://schemas.microsoft.com/office/drawing/2014/main" id="{062A5CE2-8AA4-91F2-B37F-B43C0A607289}"/>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4" name="Rettangolo 33">
            <a:extLst>
              <a:ext uri="{FF2B5EF4-FFF2-40B4-BE49-F238E27FC236}">
                <a16:creationId xmlns:a16="http://schemas.microsoft.com/office/drawing/2014/main" id="{A8AD3EE5-D1A3-609D-8FD7-784D6976A05D}"/>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5" name="Rettangolo 34">
            <a:extLst>
              <a:ext uri="{FF2B5EF4-FFF2-40B4-BE49-F238E27FC236}">
                <a16:creationId xmlns:a16="http://schemas.microsoft.com/office/drawing/2014/main" id="{E9C27027-D95F-0FF6-FAA5-2A32B7574795}"/>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98BA47C3-B0D5-DA46-B5D8-92BDE7DBCFD0}"/>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7" name="Rettangolo 36">
            <a:extLst>
              <a:ext uri="{FF2B5EF4-FFF2-40B4-BE49-F238E27FC236}">
                <a16:creationId xmlns:a16="http://schemas.microsoft.com/office/drawing/2014/main" id="{518546A0-B66B-F250-200D-F76A1EB8F427}"/>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8" name="Rettangolo 37">
            <a:extLst>
              <a:ext uri="{FF2B5EF4-FFF2-40B4-BE49-F238E27FC236}">
                <a16:creationId xmlns:a16="http://schemas.microsoft.com/office/drawing/2014/main" id="{F9C8121A-5653-1747-39A3-3FBF2E6C405D}"/>
              </a:ext>
            </a:extLst>
          </p:cNvPr>
          <p:cNvSpPr/>
          <p:nvPr/>
        </p:nvSpPr>
        <p:spPr>
          <a:xfrm>
            <a:off x="6877944" y="109243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62F8BCA7-C6C1-F55E-1816-F18739FC738E}"/>
              </a:ext>
            </a:extLst>
          </p:cNvPr>
          <p:cNvSpPr/>
          <p:nvPr/>
        </p:nvSpPr>
        <p:spPr>
          <a:xfrm>
            <a:off x="6877943" y="123629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0" name="Rettangolo 39">
            <a:extLst>
              <a:ext uri="{FF2B5EF4-FFF2-40B4-BE49-F238E27FC236}">
                <a16:creationId xmlns:a16="http://schemas.microsoft.com/office/drawing/2014/main" id="{0509AE77-E838-AB22-F3D4-58530CFFBFD5}"/>
              </a:ext>
            </a:extLst>
          </p:cNvPr>
          <p:cNvSpPr/>
          <p:nvPr/>
        </p:nvSpPr>
        <p:spPr>
          <a:xfrm>
            <a:off x="6877945" y="139866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1" name="Rettangolo 40">
            <a:extLst>
              <a:ext uri="{FF2B5EF4-FFF2-40B4-BE49-F238E27FC236}">
                <a16:creationId xmlns:a16="http://schemas.microsoft.com/office/drawing/2014/main" id="{96147956-FB26-28EC-CD94-1EB0228CBAC2}"/>
              </a:ext>
            </a:extLst>
          </p:cNvPr>
          <p:cNvSpPr/>
          <p:nvPr/>
        </p:nvSpPr>
        <p:spPr>
          <a:xfrm>
            <a:off x="6877944" y="1542516"/>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286E1FAF-4776-BDB9-7905-24612A395647}"/>
              </a:ext>
            </a:extLst>
          </p:cNvPr>
          <p:cNvSpPr/>
          <p:nvPr/>
        </p:nvSpPr>
        <p:spPr>
          <a:xfrm>
            <a:off x="6877947" y="168956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3" name="Rettangolo 42">
            <a:extLst>
              <a:ext uri="{FF2B5EF4-FFF2-40B4-BE49-F238E27FC236}">
                <a16:creationId xmlns:a16="http://schemas.microsoft.com/office/drawing/2014/main" id="{5AF71776-32FF-EB36-F5CC-D3D784A3468E}"/>
              </a:ext>
            </a:extLst>
          </p:cNvPr>
          <p:cNvSpPr/>
          <p:nvPr/>
        </p:nvSpPr>
        <p:spPr>
          <a:xfrm>
            <a:off x="6877945" y="185193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0FCC5EE0-39DB-CB33-B517-2DEC8FA7585B}"/>
              </a:ext>
            </a:extLst>
          </p:cNvPr>
          <p:cNvSpPr/>
          <p:nvPr/>
        </p:nvSpPr>
        <p:spPr>
          <a:xfrm>
            <a:off x="6877947" y="201430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5" name="Rettangolo 44">
            <a:extLst>
              <a:ext uri="{FF2B5EF4-FFF2-40B4-BE49-F238E27FC236}">
                <a16:creationId xmlns:a16="http://schemas.microsoft.com/office/drawing/2014/main" id="{D58350AA-9F95-45DC-3392-8CCCA7CF365C}"/>
              </a:ext>
            </a:extLst>
          </p:cNvPr>
          <p:cNvSpPr/>
          <p:nvPr/>
        </p:nvSpPr>
        <p:spPr>
          <a:xfrm>
            <a:off x="6877946" y="2158163"/>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8DF1C69B-150B-FD2E-4FB2-CB29CB74263A}"/>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7" name="Rettangolo 46">
            <a:extLst>
              <a:ext uri="{FF2B5EF4-FFF2-40B4-BE49-F238E27FC236}">
                <a16:creationId xmlns:a16="http://schemas.microsoft.com/office/drawing/2014/main" id="{5CA639CB-132C-23A1-9FEE-0F687E7B344D}"/>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8" name="Rettangolo 47">
            <a:extLst>
              <a:ext uri="{FF2B5EF4-FFF2-40B4-BE49-F238E27FC236}">
                <a16:creationId xmlns:a16="http://schemas.microsoft.com/office/drawing/2014/main" id="{33046560-D823-B7EA-7691-7BC7983DA1F7}"/>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42ED3EAD-2839-524B-8FF1-3D64C0AEFEE5}"/>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660C6016-E91C-1FD3-2190-DE7F602F5CE9}"/>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1" name="CasellaDiTesto 50">
            <a:extLst>
              <a:ext uri="{FF2B5EF4-FFF2-40B4-BE49-F238E27FC236}">
                <a16:creationId xmlns:a16="http://schemas.microsoft.com/office/drawing/2014/main" id="{8CFB0583-C411-6C59-44E8-F3AF33A77C3B}"/>
              </a:ext>
            </a:extLst>
          </p:cNvPr>
          <p:cNvSpPr txBox="1"/>
          <p:nvPr/>
        </p:nvSpPr>
        <p:spPr>
          <a:xfrm>
            <a:off x="391505" y="699967"/>
            <a:ext cx="1524328" cy="369332"/>
          </a:xfrm>
          <a:prstGeom prst="rect">
            <a:avLst/>
          </a:prstGeom>
          <a:noFill/>
        </p:spPr>
        <p:txBody>
          <a:bodyPr wrap="none" rtlCol="0">
            <a:spAutoFit/>
          </a:bodyPr>
          <a:lstStyle/>
          <a:p>
            <a:r>
              <a:rPr lang="it-IT" dirty="0" err="1"/>
              <a:t>Main</a:t>
            </a:r>
            <a:r>
              <a:rPr lang="it-IT" dirty="0"/>
              <a:t> Memory</a:t>
            </a:r>
          </a:p>
        </p:txBody>
      </p:sp>
      <p:sp>
        <p:nvSpPr>
          <p:cNvPr id="52" name="CasellaDiTesto 51">
            <a:extLst>
              <a:ext uri="{FF2B5EF4-FFF2-40B4-BE49-F238E27FC236}">
                <a16:creationId xmlns:a16="http://schemas.microsoft.com/office/drawing/2014/main" id="{3A64B728-4D81-291B-9462-B20A523D811D}"/>
              </a:ext>
            </a:extLst>
          </p:cNvPr>
          <p:cNvSpPr txBox="1"/>
          <p:nvPr/>
        </p:nvSpPr>
        <p:spPr>
          <a:xfrm>
            <a:off x="7063810" y="697612"/>
            <a:ext cx="1610890" cy="369332"/>
          </a:xfrm>
          <a:prstGeom prst="rect">
            <a:avLst/>
          </a:prstGeom>
          <a:noFill/>
        </p:spPr>
        <p:txBody>
          <a:bodyPr wrap="none" rtlCol="0">
            <a:spAutoFit/>
          </a:bodyPr>
          <a:lstStyle/>
          <a:p>
            <a:r>
              <a:rPr lang="it-IT" dirty="0"/>
              <a:t>Cache Memory</a:t>
            </a:r>
          </a:p>
        </p:txBody>
      </p:sp>
      <p:sp>
        <p:nvSpPr>
          <p:cNvPr id="53" name="Content Placeholder 2">
            <a:extLst>
              <a:ext uri="{FF2B5EF4-FFF2-40B4-BE49-F238E27FC236}">
                <a16:creationId xmlns:a16="http://schemas.microsoft.com/office/drawing/2014/main" id="{D99A55DA-8428-81DD-6996-AB3EF985C118}"/>
              </a:ext>
            </a:extLst>
          </p:cNvPr>
          <p:cNvSpPr>
            <a:spLocks noGrp="1"/>
          </p:cNvSpPr>
          <p:nvPr>
            <p:ph idx="1"/>
          </p:nvPr>
        </p:nvSpPr>
        <p:spPr>
          <a:xfrm>
            <a:off x="2281727" y="1422400"/>
            <a:ext cx="4469451" cy="4703763"/>
          </a:xfrm>
        </p:spPr>
        <p:txBody>
          <a:bodyPr>
            <a:normAutofit/>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endParaRPr lang="en-US" b="1" dirty="0">
              <a:solidFill>
                <a:schemeClr val="accent6"/>
              </a:solidFill>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p:txBody>
      </p:sp>
      <p:sp>
        <p:nvSpPr>
          <p:cNvPr id="54" name="CasellaDiTesto 53">
            <a:extLst>
              <a:ext uri="{FF2B5EF4-FFF2-40B4-BE49-F238E27FC236}">
                <a16:creationId xmlns:a16="http://schemas.microsoft.com/office/drawing/2014/main" id="{D65E92BB-EF6B-432C-13E5-B65205B66C4A}"/>
              </a:ext>
            </a:extLst>
          </p:cNvPr>
          <p:cNvSpPr txBox="1"/>
          <p:nvPr/>
        </p:nvSpPr>
        <p:spPr>
          <a:xfrm>
            <a:off x="542700" y="1808453"/>
            <a:ext cx="1221938" cy="369332"/>
          </a:xfrm>
          <a:prstGeom prst="rect">
            <a:avLst/>
          </a:prstGeom>
          <a:noFill/>
        </p:spPr>
        <p:txBody>
          <a:bodyPr wrap="none" rtlCol="0">
            <a:spAutoFit/>
          </a:bodyPr>
          <a:lstStyle/>
          <a:p>
            <a:r>
              <a:rPr lang="it-IT" dirty="0" err="1">
                <a:highlight>
                  <a:srgbClr val="C0C0C0"/>
                </a:highlight>
              </a:rPr>
              <a:t>instrument</a:t>
            </a:r>
            <a:endParaRPr lang="it-IT" dirty="0">
              <a:highlight>
                <a:srgbClr val="C0C0C0"/>
              </a:highlight>
            </a:endParaRPr>
          </a:p>
        </p:txBody>
      </p:sp>
      <p:sp>
        <p:nvSpPr>
          <p:cNvPr id="55" name="CasellaDiTesto 54">
            <a:extLst>
              <a:ext uri="{FF2B5EF4-FFF2-40B4-BE49-F238E27FC236}">
                <a16:creationId xmlns:a16="http://schemas.microsoft.com/office/drawing/2014/main" id="{662FD981-3952-4B81-1889-CEA7B1313F88}"/>
              </a:ext>
            </a:extLst>
          </p:cNvPr>
          <p:cNvSpPr txBox="1"/>
          <p:nvPr/>
        </p:nvSpPr>
        <p:spPr>
          <a:xfrm>
            <a:off x="985193" y="3210487"/>
            <a:ext cx="336952" cy="369332"/>
          </a:xfrm>
          <a:prstGeom prst="rect">
            <a:avLst/>
          </a:prstGeom>
          <a:noFill/>
        </p:spPr>
        <p:txBody>
          <a:bodyPr wrap="none" rtlCol="0">
            <a:spAutoFit/>
          </a:bodyPr>
          <a:lstStyle/>
          <a:p>
            <a:r>
              <a:rPr lang="it-IT" dirty="0">
                <a:highlight>
                  <a:srgbClr val="C0C0C0"/>
                </a:highlight>
              </a:rPr>
              <a:t>x </a:t>
            </a:r>
          </a:p>
        </p:txBody>
      </p:sp>
      <p:sp>
        <p:nvSpPr>
          <p:cNvPr id="3" name="Rettangolo 2">
            <a:extLst>
              <a:ext uri="{FF2B5EF4-FFF2-40B4-BE49-F238E27FC236}">
                <a16:creationId xmlns:a16="http://schemas.microsoft.com/office/drawing/2014/main" id="{F3DA2F7C-B5D3-02FA-D490-BFBCCCEC902D}"/>
              </a:ext>
            </a:extLst>
          </p:cNvPr>
          <p:cNvSpPr/>
          <p:nvPr/>
        </p:nvSpPr>
        <p:spPr>
          <a:xfrm>
            <a:off x="6887907" y="246111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367FFBA8-55A9-94E8-C21A-C62154678519}"/>
              </a:ext>
            </a:extLst>
          </p:cNvPr>
          <p:cNvSpPr txBox="1"/>
          <p:nvPr/>
        </p:nvSpPr>
        <p:spPr>
          <a:xfrm>
            <a:off x="7385169" y="2388732"/>
            <a:ext cx="988091" cy="307777"/>
          </a:xfrm>
          <a:prstGeom prst="rect">
            <a:avLst/>
          </a:prstGeom>
          <a:noFill/>
        </p:spPr>
        <p:txBody>
          <a:bodyPr wrap="none" rtlCol="0">
            <a:spAutoFit/>
          </a:bodyPr>
          <a:lstStyle/>
          <a:p>
            <a:r>
              <a:rPr lang="it-IT" sz="1400" dirty="0">
                <a:highlight>
                  <a:srgbClr val="C0C0C0"/>
                </a:highlight>
              </a:rPr>
              <a:t>target data</a:t>
            </a:r>
          </a:p>
        </p:txBody>
      </p:sp>
      <p:sp>
        <p:nvSpPr>
          <p:cNvPr id="5" name="Rettangolo 4">
            <a:extLst>
              <a:ext uri="{FF2B5EF4-FFF2-40B4-BE49-F238E27FC236}">
                <a16:creationId xmlns:a16="http://schemas.microsoft.com/office/drawing/2014/main" id="{706CF7C3-46B8-AED6-B2FC-0C68E0759AF7}"/>
              </a:ext>
            </a:extLst>
          </p:cNvPr>
          <p:cNvSpPr/>
          <p:nvPr/>
        </p:nvSpPr>
        <p:spPr>
          <a:xfrm>
            <a:off x="162356" y="49137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7" name="Rettangolo 56">
            <a:extLst>
              <a:ext uri="{FF2B5EF4-FFF2-40B4-BE49-F238E27FC236}">
                <a16:creationId xmlns:a16="http://schemas.microsoft.com/office/drawing/2014/main" id="{08C123FD-8B05-0ABF-BB54-120E413E1C60}"/>
              </a:ext>
            </a:extLst>
          </p:cNvPr>
          <p:cNvSpPr/>
          <p:nvPr/>
        </p:nvSpPr>
        <p:spPr>
          <a:xfrm>
            <a:off x="172329" y="429813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8" name="CasellaDiTesto 57">
            <a:extLst>
              <a:ext uri="{FF2B5EF4-FFF2-40B4-BE49-F238E27FC236}">
                <a16:creationId xmlns:a16="http://schemas.microsoft.com/office/drawing/2014/main" id="{6089F901-5C1E-B274-9BD5-E63A87F7AA62}"/>
              </a:ext>
            </a:extLst>
          </p:cNvPr>
          <p:cNvSpPr txBox="1"/>
          <p:nvPr/>
        </p:nvSpPr>
        <p:spPr>
          <a:xfrm>
            <a:off x="669591" y="4225752"/>
            <a:ext cx="988091" cy="307777"/>
          </a:xfrm>
          <a:prstGeom prst="rect">
            <a:avLst/>
          </a:prstGeom>
          <a:noFill/>
        </p:spPr>
        <p:txBody>
          <a:bodyPr wrap="none" rtlCol="0">
            <a:spAutoFit/>
          </a:bodyPr>
          <a:lstStyle/>
          <a:p>
            <a:r>
              <a:rPr lang="it-IT" sz="1400" dirty="0">
                <a:highlight>
                  <a:srgbClr val="C0C0C0"/>
                </a:highlight>
              </a:rPr>
              <a:t>target data</a:t>
            </a:r>
          </a:p>
        </p:txBody>
      </p:sp>
    </p:spTree>
    <p:extLst>
      <p:ext uri="{BB962C8B-B14F-4D97-AF65-F5344CB8AC3E}">
        <p14:creationId xmlns:p14="http://schemas.microsoft.com/office/powerpoint/2010/main" val="3539105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6" name="Rettangolo 5">
            <a:extLst>
              <a:ext uri="{FF2B5EF4-FFF2-40B4-BE49-F238E27FC236}">
                <a16:creationId xmlns:a16="http://schemas.microsoft.com/office/drawing/2014/main" id="{30C42B12-913E-26F4-14DD-E616401FC6BD}"/>
              </a:ext>
            </a:extLst>
          </p:cNvPr>
          <p:cNvSpPr/>
          <p:nvPr/>
        </p:nvSpPr>
        <p:spPr>
          <a:xfrm>
            <a:off x="162366" y="1093862"/>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9495C06B-9A93-588D-A6DA-A8B67604477F}"/>
              </a:ext>
            </a:extLst>
          </p:cNvPr>
          <p:cNvSpPr/>
          <p:nvPr/>
        </p:nvSpPr>
        <p:spPr>
          <a:xfrm>
            <a:off x="162365" y="1237716"/>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E0C703B7-8B8A-8CB8-CCBB-068EDAE04D90}"/>
              </a:ext>
            </a:extLst>
          </p:cNvPr>
          <p:cNvSpPr/>
          <p:nvPr/>
        </p:nvSpPr>
        <p:spPr>
          <a:xfrm>
            <a:off x="162367" y="1400086"/>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43E75517-1DD3-3BF3-8668-0196F7EE8263}"/>
              </a:ext>
            </a:extLst>
          </p:cNvPr>
          <p:cNvSpPr/>
          <p:nvPr/>
        </p:nvSpPr>
        <p:spPr>
          <a:xfrm>
            <a:off x="162366" y="1543940"/>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910F83F-9E9D-2287-271C-1BD7BEC93303}"/>
              </a:ext>
            </a:extLst>
          </p:cNvPr>
          <p:cNvSpPr/>
          <p:nvPr/>
        </p:nvSpPr>
        <p:spPr>
          <a:xfrm>
            <a:off x="162369" y="169099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FB90F5FB-D6BE-4E62-E967-FE4869995C86}"/>
              </a:ext>
            </a:extLst>
          </p:cNvPr>
          <p:cNvSpPr/>
          <p:nvPr/>
        </p:nvSpPr>
        <p:spPr>
          <a:xfrm>
            <a:off x="162367" y="185336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125C1D05-3D7B-1F63-D4B0-2A9262100E90}"/>
              </a:ext>
            </a:extLst>
          </p:cNvPr>
          <p:cNvSpPr/>
          <p:nvPr/>
        </p:nvSpPr>
        <p:spPr>
          <a:xfrm>
            <a:off x="162369" y="201573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F5CE8C36-E7A6-5E33-EE57-A02DB960A6E8}"/>
              </a:ext>
            </a:extLst>
          </p:cNvPr>
          <p:cNvSpPr/>
          <p:nvPr/>
        </p:nvSpPr>
        <p:spPr>
          <a:xfrm>
            <a:off x="162368" y="2159587"/>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038741C-C49C-8262-C597-B9AE4F7DCF17}"/>
              </a:ext>
            </a:extLst>
          </p:cNvPr>
          <p:cNvSpPr/>
          <p:nvPr/>
        </p:nvSpPr>
        <p:spPr>
          <a:xfrm>
            <a:off x="162370" y="2319458"/>
            <a:ext cx="1982625" cy="15382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38B2D457-A298-06CB-EB0C-C8D632AADB86}"/>
              </a:ext>
            </a:extLst>
          </p:cNvPr>
          <p:cNvSpPr/>
          <p:nvPr/>
        </p:nvSpPr>
        <p:spPr>
          <a:xfrm>
            <a:off x="162369" y="2463312"/>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E1B4974E-14DD-FB1E-0DAD-B0ABC947A1CE}"/>
              </a:ext>
            </a:extLst>
          </p:cNvPr>
          <p:cNvSpPr/>
          <p:nvPr/>
        </p:nvSpPr>
        <p:spPr>
          <a:xfrm>
            <a:off x="162371" y="2625682"/>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911168A-8136-0348-ECBC-92375C009A7D}"/>
              </a:ext>
            </a:extLst>
          </p:cNvPr>
          <p:cNvSpPr/>
          <p:nvPr/>
        </p:nvSpPr>
        <p:spPr>
          <a:xfrm>
            <a:off x="162370" y="2769536"/>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71C18E75-56EF-C852-6C75-25D3616BD811}"/>
              </a:ext>
            </a:extLst>
          </p:cNvPr>
          <p:cNvSpPr/>
          <p:nvPr/>
        </p:nvSpPr>
        <p:spPr>
          <a:xfrm>
            <a:off x="162373" y="2916589"/>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Rettangolo 18">
            <a:extLst>
              <a:ext uri="{FF2B5EF4-FFF2-40B4-BE49-F238E27FC236}">
                <a16:creationId xmlns:a16="http://schemas.microsoft.com/office/drawing/2014/main" id="{2B3C8568-64F6-1912-3FA5-8BA181BF12F0}"/>
              </a:ext>
            </a:extLst>
          </p:cNvPr>
          <p:cNvSpPr/>
          <p:nvPr/>
        </p:nvSpPr>
        <p:spPr>
          <a:xfrm>
            <a:off x="162371" y="307895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E12A7A97-5F14-ECCA-0B2D-CA4D22320AF7}"/>
              </a:ext>
            </a:extLst>
          </p:cNvPr>
          <p:cNvSpPr/>
          <p:nvPr/>
        </p:nvSpPr>
        <p:spPr>
          <a:xfrm>
            <a:off x="162373" y="324132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Rettangolo 20">
            <a:extLst>
              <a:ext uri="{FF2B5EF4-FFF2-40B4-BE49-F238E27FC236}">
                <a16:creationId xmlns:a16="http://schemas.microsoft.com/office/drawing/2014/main" id="{8BF2E9F0-2EDA-8D65-A136-27D6D6C57754}"/>
              </a:ext>
            </a:extLst>
          </p:cNvPr>
          <p:cNvSpPr/>
          <p:nvPr/>
        </p:nvSpPr>
        <p:spPr>
          <a:xfrm>
            <a:off x="162372" y="33851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A2C6B43A-F4D7-E9DB-A146-A7B97895D2CC}"/>
              </a:ext>
            </a:extLst>
          </p:cNvPr>
          <p:cNvSpPr/>
          <p:nvPr/>
        </p:nvSpPr>
        <p:spPr>
          <a:xfrm>
            <a:off x="162358" y="35357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Rettangolo 22">
            <a:extLst>
              <a:ext uri="{FF2B5EF4-FFF2-40B4-BE49-F238E27FC236}">
                <a16:creationId xmlns:a16="http://schemas.microsoft.com/office/drawing/2014/main" id="{FB70BFF7-D5AC-F421-E83A-5C8A484A56F8}"/>
              </a:ext>
            </a:extLst>
          </p:cNvPr>
          <p:cNvSpPr/>
          <p:nvPr/>
        </p:nvSpPr>
        <p:spPr>
          <a:xfrm>
            <a:off x="162357" y="367963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115C604D-8563-CD88-B7BD-42D429DAEFE7}"/>
              </a:ext>
            </a:extLst>
          </p:cNvPr>
          <p:cNvSpPr/>
          <p:nvPr/>
        </p:nvSpPr>
        <p:spPr>
          <a:xfrm>
            <a:off x="162359" y="384200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5" name="Rettangolo 24">
            <a:extLst>
              <a:ext uri="{FF2B5EF4-FFF2-40B4-BE49-F238E27FC236}">
                <a16:creationId xmlns:a16="http://schemas.microsoft.com/office/drawing/2014/main" id="{1AE8622F-88AA-A45C-9564-FBD25582926E}"/>
              </a:ext>
            </a:extLst>
          </p:cNvPr>
          <p:cNvSpPr/>
          <p:nvPr/>
        </p:nvSpPr>
        <p:spPr>
          <a:xfrm>
            <a:off x="162358" y="3985861"/>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881711E5-5355-3279-2143-868449217A40}"/>
              </a:ext>
            </a:extLst>
          </p:cNvPr>
          <p:cNvSpPr/>
          <p:nvPr/>
        </p:nvSpPr>
        <p:spPr>
          <a:xfrm>
            <a:off x="162361" y="413291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7" name="Rettangolo 26">
            <a:extLst>
              <a:ext uri="{FF2B5EF4-FFF2-40B4-BE49-F238E27FC236}">
                <a16:creationId xmlns:a16="http://schemas.microsoft.com/office/drawing/2014/main" id="{F2745B79-6069-D30E-25E0-CA28A2AC4E37}"/>
              </a:ext>
            </a:extLst>
          </p:cNvPr>
          <p:cNvSpPr/>
          <p:nvPr/>
        </p:nvSpPr>
        <p:spPr>
          <a:xfrm>
            <a:off x="162359" y="429528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853E8527-B72A-3A95-B22F-69226D501787}"/>
              </a:ext>
            </a:extLst>
          </p:cNvPr>
          <p:cNvSpPr/>
          <p:nvPr/>
        </p:nvSpPr>
        <p:spPr>
          <a:xfrm>
            <a:off x="162361" y="445765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9" name="Rettangolo 28">
            <a:extLst>
              <a:ext uri="{FF2B5EF4-FFF2-40B4-BE49-F238E27FC236}">
                <a16:creationId xmlns:a16="http://schemas.microsoft.com/office/drawing/2014/main" id="{1770AC03-EB8A-B8DC-BC16-8FA46AD702F5}"/>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0" name="Rettangolo 29">
            <a:extLst>
              <a:ext uri="{FF2B5EF4-FFF2-40B4-BE49-F238E27FC236}">
                <a16:creationId xmlns:a16="http://schemas.microsoft.com/office/drawing/2014/main" id="{EC69EB95-ABF0-2C9A-CE9C-64245D38AF27}"/>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8789896D-5EA3-59B0-3FE0-98B36A4BA79F}"/>
              </a:ext>
            </a:extLst>
          </p:cNvPr>
          <p:cNvSpPr/>
          <p:nvPr/>
        </p:nvSpPr>
        <p:spPr>
          <a:xfrm>
            <a:off x="162361" y="4905233"/>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2" name="Rettangolo 31">
            <a:extLst>
              <a:ext uri="{FF2B5EF4-FFF2-40B4-BE49-F238E27FC236}">
                <a16:creationId xmlns:a16="http://schemas.microsoft.com/office/drawing/2014/main" id="{1CB12C1D-731C-6CBC-EF49-BF8F2B8D9ACB}"/>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3" name="Rettangolo 32">
            <a:extLst>
              <a:ext uri="{FF2B5EF4-FFF2-40B4-BE49-F238E27FC236}">
                <a16:creationId xmlns:a16="http://schemas.microsoft.com/office/drawing/2014/main" id="{062A5CE2-8AA4-91F2-B37F-B43C0A607289}"/>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4" name="Rettangolo 33">
            <a:extLst>
              <a:ext uri="{FF2B5EF4-FFF2-40B4-BE49-F238E27FC236}">
                <a16:creationId xmlns:a16="http://schemas.microsoft.com/office/drawing/2014/main" id="{A8AD3EE5-D1A3-609D-8FD7-784D6976A05D}"/>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5" name="Rettangolo 34">
            <a:extLst>
              <a:ext uri="{FF2B5EF4-FFF2-40B4-BE49-F238E27FC236}">
                <a16:creationId xmlns:a16="http://schemas.microsoft.com/office/drawing/2014/main" id="{E9C27027-D95F-0FF6-FAA5-2A32B7574795}"/>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98BA47C3-B0D5-DA46-B5D8-92BDE7DBCFD0}"/>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7" name="Rettangolo 36">
            <a:extLst>
              <a:ext uri="{FF2B5EF4-FFF2-40B4-BE49-F238E27FC236}">
                <a16:creationId xmlns:a16="http://schemas.microsoft.com/office/drawing/2014/main" id="{518546A0-B66B-F250-200D-F76A1EB8F427}"/>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8" name="Rettangolo 37">
            <a:extLst>
              <a:ext uri="{FF2B5EF4-FFF2-40B4-BE49-F238E27FC236}">
                <a16:creationId xmlns:a16="http://schemas.microsoft.com/office/drawing/2014/main" id="{F9C8121A-5653-1747-39A3-3FBF2E6C405D}"/>
              </a:ext>
            </a:extLst>
          </p:cNvPr>
          <p:cNvSpPr/>
          <p:nvPr/>
        </p:nvSpPr>
        <p:spPr>
          <a:xfrm>
            <a:off x="6877944" y="109243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62F8BCA7-C6C1-F55E-1816-F18739FC738E}"/>
              </a:ext>
            </a:extLst>
          </p:cNvPr>
          <p:cNvSpPr/>
          <p:nvPr/>
        </p:nvSpPr>
        <p:spPr>
          <a:xfrm>
            <a:off x="6877943" y="123629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0" name="Rettangolo 39">
            <a:extLst>
              <a:ext uri="{FF2B5EF4-FFF2-40B4-BE49-F238E27FC236}">
                <a16:creationId xmlns:a16="http://schemas.microsoft.com/office/drawing/2014/main" id="{0509AE77-E838-AB22-F3D4-58530CFFBFD5}"/>
              </a:ext>
            </a:extLst>
          </p:cNvPr>
          <p:cNvSpPr/>
          <p:nvPr/>
        </p:nvSpPr>
        <p:spPr>
          <a:xfrm>
            <a:off x="6877945" y="139866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1" name="Rettangolo 40">
            <a:extLst>
              <a:ext uri="{FF2B5EF4-FFF2-40B4-BE49-F238E27FC236}">
                <a16:creationId xmlns:a16="http://schemas.microsoft.com/office/drawing/2014/main" id="{96147956-FB26-28EC-CD94-1EB0228CBAC2}"/>
              </a:ext>
            </a:extLst>
          </p:cNvPr>
          <p:cNvSpPr/>
          <p:nvPr/>
        </p:nvSpPr>
        <p:spPr>
          <a:xfrm>
            <a:off x="6877944" y="1542516"/>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286E1FAF-4776-BDB9-7905-24612A395647}"/>
              </a:ext>
            </a:extLst>
          </p:cNvPr>
          <p:cNvSpPr/>
          <p:nvPr/>
        </p:nvSpPr>
        <p:spPr>
          <a:xfrm>
            <a:off x="6877947" y="168956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3" name="Rettangolo 42">
            <a:extLst>
              <a:ext uri="{FF2B5EF4-FFF2-40B4-BE49-F238E27FC236}">
                <a16:creationId xmlns:a16="http://schemas.microsoft.com/office/drawing/2014/main" id="{5AF71776-32FF-EB36-F5CC-D3D784A3468E}"/>
              </a:ext>
            </a:extLst>
          </p:cNvPr>
          <p:cNvSpPr/>
          <p:nvPr/>
        </p:nvSpPr>
        <p:spPr>
          <a:xfrm>
            <a:off x="6877945" y="185193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0FCC5EE0-39DB-CB33-B517-2DEC8FA7585B}"/>
              </a:ext>
            </a:extLst>
          </p:cNvPr>
          <p:cNvSpPr/>
          <p:nvPr/>
        </p:nvSpPr>
        <p:spPr>
          <a:xfrm>
            <a:off x="6877947" y="201430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5" name="Rettangolo 44">
            <a:extLst>
              <a:ext uri="{FF2B5EF4-FFF2-40B4-BE49-F238E27FC236}">
                <a16:creationId xmlns:a16="http://schemas.microsoft.com/office/drawing/2014/main" id="{D58350AA-9F95-45DC-3392-8CCCA7CF365C}"/>
              </a:ext>
            </a:extLst>
          </p:cNvPr>
          <p:cNvSpPr/>
          <p:nvPr/>
        </p:nvSpPr>
        <p:spPr>
          <a:xfrm>
            <a:off x="6877946" y="2158163"/>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8DF1C69B-150B-FD2E-4FB2-CB29CB74263A}"/>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7" name="Rettangolo 46">
            <a:extLst>
              <a:ext uri="{FF2B5EF4-FFF2-40B4-BE49-F238E27FC236}">
                <a16:creationId xmlns:a16="http://schemas.microsoft.com/office/drawing/2014/main" id="{5CA639CB-132C-23A1-9FEE-0F687E7B344D}"/>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8" name="Rettangolo 47">
            <a:extLst>
              <a:ext uri="{FF2B5EF4-FFF2-40B4-BE49-F238E27FC236}">
                <a16:creationId xmlns:a16="http://schemas.microsoft.com/office/drawing/2014/main" id="{33046560-D823-B7EA-7691-7BC7983DA1F7}"/>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42ED3EAD-2839-524B-8FF1-3D64C0AEFEE5}"/>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660C6016-E91C-1FD3-2190-DE7F602F5CE9}"/>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1" name="CasellaDiTesto 50">
            <a:extLst>
              <a:ext uri="{FF2B5EF4-FFF2-40B4-BE49-F238E27FC236}">
                <a16:creationId xmlns:a16="http://schemas.microsoft.com/office/drawing/2014/main" id="{8CFB0583-C411-6C59-44E8-F3AF33A77C3B}"/>
              </a:ext>
            </a:extLst>
          </p:cNvPr>
          <p:cNvSpPr txBox="1"/>
          <p:nvPr/>
        </p:nvSpPr>
        <p:spPr>
          <a:xfrm>
            <a:off x="391505" y="699967"/>
            <a:ext cx="1524328" cy="369332"/>
          </a:xfrm>
          <a:prstGeom prst="rect">
            <a:avLst/>
          </a:prstGeom>
          <a:noFill/>
        </p:spPr>
        <p:txBody>
          <a:bodyPr wrap="none" rtlCol="0">
            <a:spAutoFit/>
          </a:bodyPr>
          <a:lstStyle/>
          <a:p>
            <a:r>
              <a:rPr lang="it-IT" dirty="0" err="1"/>
              <a:t>Main</a:t>
            </a:r>
            <a:r>
              <a:rPr lang="it-IT" dirty="0"/>
              <a:t> Memory</a:t>
            </a:r>
          </a:p>
        </p:txBody>
      </p:sp>
      <p:sp>
        <p:nvSpPr>
          <p:cNvPr id="52" name="CasellaDiTesto 51">
            <a:extLst>
              <a:ext uri="{FF2B5EF4-FFF2-40B4-BE49-F238E27FC236}">
                <a16:creationId xmlns:a16="http://schemas.microsoft.com/office/drawing/2014/main" id="{3A64B728-4D81-291B-9462-B20A523D811D}"/>
              </a:ext>
            </a:extLst>
          </p:cNvPr>
          <p:cNvSpPr txBox="1"/>
          <p:nvPr/>
        </p:nvSpPr>
        <p:spPr>
          <a:xfrm>
            <a:off x="7063810" y="697612"/>
            <a:ext cx="1610890" cy="369332"/>
          </a:xfrm>
          <a:prstGeom prst="rect">
            <a:avLst/>
          </a:prstGeom>
          <a:noFill/>
        </p:spPr>
        <p:txBody>
          <a:bodyPr wrap="none" rtlCol="0">
            <a:spAutoFit/>
          </a:bodyPr>
          <a:lstStyle/>
          <a:p>
            <a:r>
              <a:rPr lang="it-IT" dirty="0"/>
              <a:t>Cache Memory</a:t>
            </a:r>
          </a:p>
        </p:txBody>
      </p:sp>
      <p:sp>
        <p:nvSpPr>
          <p:cNvPr id="53" name="Content Placeholder 2">
            <a:extLst>
              <a:ext uri="{FF2B5EF4-FFF2-40B4-BE49-F238E27FC236}">
                <a16:creationId xmlns:a16="http://schemas.microsoft.com/office/drawing/2014/main" id="{D99A55DA-8428-81DD-6996-AB3EF985C118}"/>
              </a:ext>
            </a:extLst>
          </p:cNvPr>
          <p:cNvSpPr>
            <a:spLocks noGrp="1"/>
          </p:cNvSpPr>
          <p:nvPr>
            <p:ph idx="1"/>
          </p:nvPr>
        </p:nvSpPr>
        <p:spPr>
          <a:xfrm>
            <a:off x="2281727" y="1422400"/>
            <a:ext cx="4469451" cy="4703763"/>
          </a:xfrm>
        </p:spPr>
        <p:txBody>
          <a:bodyPr>
            <a:normAutofit/>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endParaRPr lang="en-US" b="1" dirty="0">
              <a:solidFill>
                <a:schemeClr val="accent6"/>
              </a:solidFill>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a:p>
            <a:pPr algn="l" fontAlgn="ctr"/>
            <a:endParaRPr lang="en-US" b="1" dirty="0">
              <a:latin typeface="Courier New" panose="02070309020205020404" pitchFamily="49" charset="0"/>
              <a:cs typeface="Courier New" panose="02070309020205020404" pitchFamily="49" charset="0"/>
            </a:endParaRPr>
          </a:p>
          <a:p>
            <a:pPr fontAlgn="ctr"/>
            <a:r>
              <a:rPr lang="en-US" b="1" dirty="0">
                <a:latin typeface="Courier New" panose="02070309020205020404" pitchFamily="49" charset="0"/>
                <a:cs typeface="Courier New" panose="02070309020205020404" pitchFamily="49" charset="0"/>
              </a:rPr>
              <a:t>secret = instrument[x[address]];</a:t>
            </a:r>
          </a:p>
        </p:txBody>
      </p:sp>
      <p:sp>
        <p:nvSpPr>
          <p:cNvPr id="54" name="CasellaDiTesto 53">
            <a:extLst>
              <a:ext uri="{FF2B5EF4-FFF2-40B4-BE49-F238E27FC236}">
                <a16:creationId xmlns:a16="http://schemas.microsoft.com/office/drawing/2014/main" id="{D65E92BB-EF6B-432C-13E5-B65205B66C4A}"/>
              </a:ext>
            </a:extLst>
          </p:cNvPr>
          <p:cNvSpPr txBox="1"/>
          <p:nvPr/>
        </p:nvSpPr>
        <p:spPr>
          <a:xfrm>
            <a:off x="542700" y="1808453"/>
            <a:ext cx="1221938" cy="369332"/>
          </a:xfrm>
          <a:prstGeom prst="rect">
            <a:avLst/>
          </a:prstGeom>
          <a:noFill/>
        </p:spPr>
        <p:txBody>
          <a:bodyPr wrap="none" rtlCol="0">
            <a:spAutoFit/>
          </a:bodyPr>
          <a:lstStyle/>
          <a:p>
            <a:r>
              <a:rPr lang="it-IT" dirty="0" err="1">
                <a:highlight>
                  <a:srgbClr val="C0C0C0"/>
                </a:highlight>
              </a:rPr>
              <a:t>instrument</a:t>
            </a:r>
            <a:endParaRPr lang="it-IT" dirty="0">
              <a:highlight>
                <a:srgbClr val="C0C0C0"/>
              </a:highlight>
            </a:endParaRPr>
          </a:p>
        </p:txBody>
      </p:sp>
      <p:sp>
        <p:nvSpPr>
          <p:cNvPr id="55" name="CasellaDiTesto 54">
            <a:extLst>
              <a:ext uri="{FF2B5EF4-FFF2-40B4-BE49-F238E27FC236}">
                <a16:creationId xmlns:a16="http://schemas.microsoft.com/office/drawing/2014/main" id="{662FD981-3952-4B81-1889-CEA7B1313F88}"/>
              </a:ext>
            </a:extLst>
          </p:cNvPr>
          <p:cNvSpPr txBox="1"/>
          <p:nvPr/>
        </p:nvSpPr>
        <p:spPr>
          <a:xfrm>
            <a:off x="985193" y="3210487"/>
            <a:ext cx="336952" cy="369332"/>
          </a:xfrm>
          <a:prstGeom prst="rect">
            <a:avLst/>
          </a:prstGeom>
          <a:noFill/>
        </p:spPr>
        <p:txBody>
          <a:bodyPr wrap="none" rtlCol="0">
            <a:spAutoFit/>
          </a:bodyPr>
          <a:lstStyle/>
          <a:p>
            <a:r>
              <a:rPr lang="it-IT" dirty="0">
                <a:highlight>
                  <a:srgbClr val="C0C0C0"/>
                </a:highlight>
              </a:rPr>
              <a:t>x </a:t>
            </a:r>
          </a:p>
        </p:txBody>
      </p:sp>
      <p:sp>
        <p:nvSpPr>
          <p:cNvPr id="4" name="CasellaDiTesto 3">
            <a:extLst>
              <a:ext uri="{FF2B5EF4-FFF2-40B4-BE49-F238E27FC236}">
                <a16:creationId xmlns:a16="http://schemas.microsoft.com/office/drawing/2014/main" id="{69F6616B-9E17-ED5C-CC1F-59122FF6A1E1}"/>
              </a:ext>
            </a:extLst>
          </p:cNvPr>
          <p:cNvSpPr txBox="1"/>
          <p:nvPr/>
        </p:nvSpPr>
        <p:spPr>
          <a:xfrm>
            <a:off x="659623" y="4832853"/>
            <a:ext cx="988091" cy="307777"/>
          </a:xfrm>
          <a:prstGeom prst="rect">
            <a:avLst/>
          </a:prstGeom>
          <a:noFill/>
        </p:spPr>
        <p:txBody>
          <a:bodyPr wrap="none" rtlCol="0">
            <a:spAutoFit/>
          </a:bodyPr>
          <a:lstStyle/>
          <a:p>
            <a:r>
              <a:rPr lang="it-IT" sz="1400" dirty="0">
                <a:highlight>
                  <a:srgbClr val="C0C0C0"/>
                </a:highlight>
              </a:rPr>
              <a:t>target data</a:t>
            </a:r>
          </a:p>
        </p:txBody>
      </p:sp>
      <p:sp>
        <p:nvSpPr>
          <p:cNvPr id="5" name="Rettangolo 4">
            <a:extLst>
              <a:ext uri="{FF2B5EF4-FFF2-40B4-BE49-F238E27FC236}">
                <a16:creationId xmlns:a16="http://schemas.microsoft.com/office/drawing/2014/main" id="{352FD0F5-9382-E787-5D91-2C3DCD432F48}"/>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6" name="Rettangolo 55">
            <a:extLst>
              <a:ext uri="{FF2B5EF4-FFF2-40B4-BE49-F238E27FC236}">
                <a16:creationId xmlns:a16="http://schemas.microsoft.com/office/drawing/2014/main" id="{F1EA9948-8B64-2999-237A-D9BB6B27041A}"/>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7" name="Rettangolo 56">
            <a:extLst>
              <a:ext uri="{FF2B5EF4-FFF2-40B4-BE49-F238E27FC236}">
                <a16:creationId xmlns:a16="http://schemas.microsoft.com/office/drawing/2014/main" id="{0FC92FE8-5356-265B-BFAA-EE374FEF3BE9}"/>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8" name="Rettangolo 57">
            <a:extLst>
              <a:ext uri="{FF2B5EF4-FFF2-40B4-BE49-F238E27FC236}">
                <a16:creationId xmlns:a16="http://schemas.microsoft.com/office/drawing/2014/main" id="{88F386DC-295D-A9CF-4763-24116513DC80}"/>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594918F3-969E-AFE8-0CEE-1C99499D83C8}"/>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0" name="Rettangolo 59">
            <a:extLst>
              <a:ext uri="{FF2B5EF4-FFF2-40B4-BE49-F238E27FC236}">
                <a16:creationId xmlns:a16="http://schemas.microsoft.com/office/drawing/2014/main" id="{A9A41C4F-9EA5-E58B-3011-DCDD4CBD0110}"/>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1" name="Rettangolo 60">
            <a:extLst>
              <a:ext uri="{FF2B5EF4-FFF2-40B4-BE49-F238E27FC236}">
                <a16:creationId xmlns:a16="http://schemas.microsoft.com/office/drawing/2014/main" id="{FF3AF315-1E12-D22B-E01F-12C867E5C368}"/>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2" name="Rettangolo 61">
            <a:extLst>
              <a:ext uri="{FF2B5EF4-FFF2-40B4-BE49-F238E27FC236}">
                <a16:creationId xmlns:a16="http://schemas.microsoft.com/office/drawing/2014/main" id="{72484D86-562A-185B-A4C3-470A97C8AFAE}"/>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3" name="Rettangolo 62">
            <a:extLst>
              <a:ext uri="{FF2B5EF4-FFF2-40B4-BE49-F238E27FC236}">
                <a16:creationId xmlns:a16="http://schemas.microsoft.com/office/drawing/2014/main" id="{3FA59C8D-8576-7B8E-EA4C-76EB1F9B0455}"/>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4" name="Rettangolo 63">
            <a:extLst>
              <a:ext uri="{FF2B5EF4-FFF2-40B4-BE49-F238E27FC236}">
                <a16:creationId xmlns:a16="http://schemas.microsoft.com/office/drawing/2014/main" id="{64824D5D-D5E0-F44A-CE38-0B0D7ADCF088}"/>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5" name="Rettangolo 64">
            <a:extLst>
              <a:ext uri="{FF2B5EF4-FFF2-40B4-BE49-F238E27FC236}">
                <a16:creationId xmlns:a16="http://schemas.microsoft.com/office/drawing/2014/main" id="{07217103-5450-8E9F-3CF5-7096AD82EFF1}"/>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6" name="Rettangolo 65">
            <a:extLst>
              <a:ext uri="{FF2B5EF4-FFF2-40B4-BE49-F238E27FC236}">
                <a16:creationId xmlns:a16="http://schemas.microsoft.com/office/drawing/2014/main" id="{62E9E49C-C0B9-9055-3F06-C5015CD2F4A8}"/>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7" name="Rettangolo 66">
            <a:extLst>
              <a:ext uri="{FF2B5EF4-FFF2-40B4-BE49-F238E27FC236}">
                <a16:creationId xmlns:a16="http://schemas.microsoft.com/office/drawing/2014/main" id="{086DBDC8-B7C1-13DE-76E0-90641E92F0A0}"/>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8" name="Rettangolo 67">
            <a:extLst>
              <a:ext uri="{FF2B5EF4-FFF2-40B4-BE49-F238E27FC236}">
                <a16:creationId xmlns:a16="http://schemas.microsoft.com/office/drawing/2014/main" id="{D1CC8F72-2F16-9182-8CE5-DDF9C00469BA}"/>
              </a:ext>
            </a:extLst>
          </p:cNvPr>
          <p:cNvSpPr/>
          <p:nvPr/>
        </p:nvSpPr>
        <p:spPr>
          <a:xfrm>
            <a:off x="6887907" y="246111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9" name="CasellaDiTesto 68">
            <a:extLst>
              <a:ext uri="{FF2B5EF4-FFF2-40B4-BE49-F238E27FC236}">
                <a16:creationId xmlns:a16="http://schemas.microsoft.com/office/drawing/2014/main" id="{A1BCAEFB-86E9-CDB9-7E1C-5307AE69D3FF}"/>
              </a:ext>
            </a:extLst>
          </p:cNvPr>
          <p:cNvSpPr txBox="1"/>
          <p:nvPr/>
        </p:nvSpPr>
        <p:spPr>
          <a:xfrm>
            <a:off x="7385169" y="2388732"/>
            <a:ext cx="988091" cy="307777"/>
          </a:xfrm>
          <a:prstGeom prst="rect">
            <a:avLst/>
          </a:prstGeom>
          <a:noFill/>
        </p:spPr>
        <p:txBody>
          <a:bodyPr wrap="none" rtlCol="0">
            <a:spAutoFit/>
          </a:bodyPr>
          <a:lstStyle/>
          <a:p>
            <a:r>
              <a:rPr lang="it-IT" sz="1400" dirty="0">
                <a:highlight>
                  <a:srgbClr val="C0C0C0"/>
                </a:highlight>
              </a:rPr>
              <a:t>target data</a:t>
            </a:r>
          </a:p>
        </p:txBody>
      </p:sp>
      <p:sp>
        <p:nvSpPr>
          <p:cNvPr id="70" name="Rettangolo 69">
            <a:extLst>
              <a:ext uri="{FF2B5EF4-FFF2-40B4-BE49-F238E27FC236}">
                <a16:creationId xmlns:a16="http://schemas.microsoft.com/office/drawing/2014/main" id="{AD2A270D-3594-AE61-0BC2-7EC7216FD497}"/>
              </a:ext>
            </a:extLst>
          </p:cNvPr>
          <p:cNvSpPr/>
          <p:nvPr/>
        </p:nvSpPr>
        <p:spPr>
          <a:xfrm>
            <a:off x="162356" y="49137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1" name="Rettangolo 70">
            <a:extLst>
              <a:ext uri="{FF2B5EF4-FFF2-40B4-BE49-F238E27FC236}">
                <a16:creationId xmlns:a16="http://schemas.microsoft.com/office/drawing/2014/main" id="{CA3715AD-E57F-1C2A-CFCF-A1E218FAB70B}"/>
              </a:ext>
            </a:extLst>
          </p:cNvPr>
          <p:cNvSpPr/>
          <p:nvPr/>
        </p:nvSpPr>
        <p:spPr>
          <a:xfrm>
            <a:off x="172329" y="429813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2" name="CasellaDiTesto 71">
            <a:extLst>
              <a:ext uri="{FF2B5EF4-FFF2-40B4-BE49-F238E27FC236}">
                <a16:creationId xmlns:a16="http://schemas.microsoft.com/office/drawing/2014/main" id="{CF48D0D9-41A9-D6FD-A0EB-CA4103BAE5D0}"/>
              </a:ext>
            </a:extLst>
          </p:cNvPr>
          <p:cNvSpPr txBox="1"/>
          <p:nvPr/>
        </p:nvSpPr>
        <p:spPr>
          <a:xfrm>
            <a:off x="669591" y="4225752"/>
            <a:ext cx="988091" cy="307777"/>
          </a:xfrm>
          <a:prstGeom prst="rect">
            <a:avLst/>
          </a:prstGeom>
          <a:noFill/>
        </p:spPr>
        <p:txBody>
          <a:bodyPr wrap="none" rtlCol="0">
            <a:spAutoFit/>
          </a:bodyPr>
          <a:lstStyle/>
          <a:p>
            <a:r>
              <a:rPr lang="it-IT" sz="1400" dirty="0">
                <a:highlight>
                  <a:srgbClr val="C0C0C0"/>
                </a:highlight>
              </a:rPr>
              <a:t>target data</a:t>
            </a:r>
          </a:p>
        </p:txBody>
      </p:sp>
    </p:spTree>
    <p:extLst>
      <p:ext uri="{BB962C8B-B14F-4D97-AF65-F5344CB8AC3E}">
        <p14:creationId xmlns:p14="http://schemas.microsoft.com/office/powerpoint/2010/main" val="1959112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6" name="Rettangolo 5">
            <a:extLst>
              <a:ext uri="{FF2B5EF4-FFF2-40B4-BE49-F238E27FC236}">
                <a16:creationId xmlns:a16="http://schemas.microsoft.com/office/drawing/2014/main" id="{30C42B12-913E-26F4-14DD-E616401FC6BD}"/>
              </a:ext>
            </a:extLst>
          </p:cNvPr>
          <p:cNvSpPr/>
          <p:nvPr/>
        </p:nvSpPr>
        <p:spPr>
          <a:xfrm>
            <a:off x="162366" y="1093862"/>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9495C06B-9A93-588D-A6DA-A8B67604477F}"/>
              </a:ext>
            </a:extLst>
          </p:cNvPr>
          <p:cNvSpPr/>
          <p:nvPr/>
        </p:nvSpPr>
        <p:spPr>
          <a:xfrm>
            <a:off x="162365" y="1237716"/>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E0C703B7-8B8A-8CB8-CCBB-068EDAE04D90}"/>
              </a:ext>
            </a:extLst>
          </p:cNvPr>
          <p:cNvSpPr/>
          <p:nvPr/>
        </p:nvSpPr>
        <p:spPr>
          <a:xfrm>
            <a:off x="162367" y="1400086"/>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43E75517-1DD3-3BF3-8668-0196F7EE8263}"/>
              </a:ext>
            </a:extLst>
          </p:cNvPr>
          <p:cNvSpPr/>
          <p:nvPr/>
        </p:nvSpPr>
        <p:spPr>
          <a:xfrm>
            <a:off x="162366" y="1543940"/>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910F83F-9E9D-2287-271C-1BD7BEC93303}"/>
              </a:ext>
            </a:extLst>
          </p:cNvPr>
          <p:cNvSpPr/>
          <p:nvPr/>
        </p:nvSpPr>
        <p:spPr>
          <a:xfrm>
            <a:off x="162369" y="169099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FB90F5FB-D6BE-4E62-E967-FE4869995C86}"/>
              </a:ext>
            </a:extLst>
          </p:cNvPr>
          <p:cNvSpPr/>
          <p:nvPr/>
        </p:nvSpPr>
        <p:spPr>
          <a:xfrm>
            <a:off x="162367" y="185336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125C1D05-3D7B-1F63-D4B0-2A9262100E90}"/>
              </a:ext>
            </a:extLst>
          </p:cNvPr>
          <p:cNvSpPr/>
          <p:nvPr/>
        </p:nvSpPr>
        <p:spPr>
          <a:xfrm>
            <a:off x="162369" y="201573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F5CE8C36-E7A6-5E33-EE57-A02DB960A6E8}"/>
              </a:ext>
            </a:extLst>
          </p:cNvPr>
          <p:cNvSpPr/>
          <p:nvPr/>
        </p:nvSpPr>
        <p:spPr>
          <a:xfrm>
            <a:off x="162368" y="2159587"/>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038741C-C49C-8262-C597-B9AE4F7DCF17}"/>
              </a:ext>
            </a:extLst>
          </p:cNvPr>
          <p:cNvSpPr/>
          <p:nvPr/>
        </p:nvSpPr>
        <p:spPr>
          <a:xfrm>
            <a:off x="162370" y="2319458"/>
            <a:ext cx="1982625" cy="15382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38B2D457-A298-06CB-EB0C-C8D632AADB86}"/>
              </a:ext>
            </a:extLst>
          </p:cNvPr>
          <p:cNvSpPr/>
          <p:nvPr/>
        </p:nvSpPr>
        <p:spPr>
          <a:xfrm>
            <a:off x="162369" y="2463312"/>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E1B4974E-14DD-FB1E-0DAD-B0ABC947A1CE}"/>
              </a:ext>
            </a:extLst>
          </p:cNvPr>
          <p:cNvSpPr/>
          <p:nvPr/>
        </p:nvSpPr>
        <p:spPr>
          <a:xfrm>
            <a:off x="162371" y="2625682"/>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911168A-8136-0348-ECBC-92375C009A7D}"/>
              </a:ext>
            </a:extLst>
          </p:cNvPr>
          <p:cNvSpPr/>
          <p:nvPr/>
        </p:nvSpPr>
        <p:spPr>
          <a:xfrm>
            <a:off x="162370" y="2769536"/>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71C18E75-56EF-C852-6C75-25D3616BD811}"/>
              </a:ext>
            </a:extLst>
          </p:cNvPr>
          <p:cNvSpPr/>
          <p:nvPr/>
        </p:nvSpPr>
        <p:spPr>
          <a:xfrm>
            <a:off x="162373" y="2916589"/>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Rettangolo 18">
            <a:extLst>
              <a:ext uri="{FF2B5EF4-FFF2-40B4-BE49-F238E27FC236}">
                <a16:creationId xmlns:a16="http://schemas.microsoft.com/office/drawing/2014/main" id="{2B3C8568-64F6-1912-3FA5-8BA181BF12F0}"/>
              </a:ext>
            </a:extLst>
          </p:cNvPr>
          <p:cNvSpPr/>
          <p:nvPr/>
        </p:nvSpPr>
        <p:spPr>
          <a:xfrm>
            <a:off x="162371" y="307895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E12A7A97-5F14-ECCA-0B2D-CA4D22320AF7}"/>
              </a:ext>
            </a:extLst>
          </p:cNvPr>
          <p:cNvSpPr/>
          <p:nvPr/>
        </p:nvSpPr>
        <p:spPr>
          <a:xfrm>
            <a:off x="162373" y="324132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Rettangolo 20">
            <a:extLst>
              <a:ext uri="{FF2B5EF4-FFF2-40B4-BE49-F238E27FC236}">
                <a16:creationId xmlns:a16="http://schemas.microsoft.com/office/drawing/2014/main" id="{8BF2E9F0-2EDA-8D65-A136-27D6D6C57754}"/>
              </a:ext>
            </a:extLst>
          </p:cNvPr>
          <p:cNvSpPr/>
          <p:nvPr/>
        </p:nvSpPr>
        <p:spPr>
          <a:xfrm>
            <a:off x="162372" y="33851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A2C6B43A-F4D7-E9DB-A146-A7B97895D2CC}"/>
              </a:ext>
            </a:extLst>
          </p:cNvPr>
          <p:cNvSpPr/>
          <p:nvPr/>
        </p:nvSpPr>
        <p:spPr>
          <a:xfrm>
            <a:off x="162358" y="35357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Rettangolo 22">
            <a:extLst>
              <a:ext uri="{FF2B5EF4-FFF2-40B4-BE49-F238E27FC236}">
                <a16:creationId xmlns:a16="http://schemas.microsoft.com/office/drawing/2014/main" id="{FB70BFF7-D5AC-F421-E83A-5C8A484A56F8}"/>
              </a:ext>
            </a:extLst>
          </p:cNvPr>
          <p:cNvSpPr/>
          <p:nvPr/>
        </p:nvSpPr>
        <p:spPr>
          <a:xfrm>
            <a:off x="162357" y="367963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115C604D-8563-CD88-B7BD-42D429DAEFE7}"/>
              </a:ext>
            </a:extLst>
          </p:cNvPr>
          <p:cNvSpPr/>
          <p:nvPr/>
        </p:nvSpPr>
        <p:spPr>
          <a:xfrm>
            <a:off x="162359" y="384200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5" name="Rettangolo 24">
            <a:extLst>
              <a:ext uri="{FF2B5EF4-FFF2-40B4-BE49-F238E27FC236}">
                <a16:creationId xmlns:a16="http://schemas.microsoft.com/office/drawing/2014/main" id="{1AE8622F-88AA-A45C-9564-FBD25582926E}"/>
              </a:ext>
            </a:extLst>
          </p:cNvPr>
          <p:cNvSpPr/>
          <p:nvPr/>
        </p:nvSpPr>
        <p:spPr>
          <a:xfrm>
            <a:off x="162358" y="3985861"/>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881711E5-5355-3279-2143-868449217A40}"/>
              </a:ext>
            </a:extLst>
          </p:cNvPr>
          <p:cNvSpPr/>
          <p:nvPr/>
        </p:nvSpPr>
        <p:spPr>
          <a:xfrm>
            <a:off x="162361" y="413291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7" name="Rettangolo 26">
            <a:extLst>
              <a:ext uri="{FF2B5EF4-FFF2-40B4-BE49-F238E27FC236}">
                <a16:creationId xmlns:a16="http://schemas.microsoft.com/office/drawing/2014/main" id="{F2745B79-6069-D30E-25E0-CA28A2AC4E37}"/>
              </a:ext>
            </a:extLst>
          </p:cNvPr>
          <p:cNvSpPr/>
          <p:nvPr/>
        </p:nvSpPr>
        <p:spPr>
          <a:xfrm>
            <a:off x="162359" y="429528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853E8527-B72A-3A95-B22F-69226D501787}"/>
              </a:ext>
            </a:extLst>
          </p:cNvPr>
          <p:cNvSpPr/>
          <p:nvPr/>
        </p:nvSpPr>
        <p:spPr>
          <a:xfrm>
            <a:off x="162361" y="445765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9" name="Rettangolo 28">
            <a:extLst>
              <a:ext uri="{FF2B5EF4-FFF2-40B4-BE49-F238E27FC236}">
                <a16:creationId xmlns:a16="http://schemas.microsoft.com/office/drawing/2014/main" id="{1770AC03-EB8A-B8DC-BC16-8FA46AD702F5}"/>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0" name="Rettangolo 29">
            <a:extLst>
              <a:ext uri="{FF2B5EF4-FFF2-40B4-BE49-F238E27FC236}">
                <a16:creationId xmlns:a16="http://schemas.microsoft.com/office/drawing/2014/main" id="{EC69EB95-ABF0-2C9A-CE9C-64245D38AF27}"/>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8789896D-5EA3-59B0-3FE0-98B36A4BA79F}"/>
              </a:ext>
            </a:extLst>
          </p:cNvPr>
          <p:cNvSpPr/>
          <p:nvPr/>
        </p:nvSpPr>
        <p:spPr>
          <a:xfrm>
            <a:off x="162361" y="4905233"/>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2" name="Rettangolo 31">
            <a:extLst>
              <a:ext uri="{FF2B5EF4-FFF2-40B4-BE49-F238E27FC236}">
                <a16:creationId xmlns:a16="http://schemas.microsoft.com/office/drawing/2014/main" id="{1CB12C1D-731C-6CBC-EF49-BF8F2B8D9ACB}"/>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3" name="Rettangolo 32">
            <a:extLst>
              <a:ext uri="{FF2B5EF4-FFF2-40B4-BE49-F238E27FC236}">
                <a16:creationId xmlns:a16="http://schemas.microsoft.com/office/drawing/2014/main" id="{062A5CE2-8AA4-91F2-B37F-B43C0A607289}"/>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4" name="Rettangolo 33">
            <a:extLst>
              <a:ext uri="{FF2B5EF4-FFF2-40B4-BE49-F238E27FC236}">
                <a16:creationId xmlns:a16="http://schemas.microsoft.com/office/drawing/2014/main" id="{A8AD3EE5-D1A3-609D-8FD7-784D6976A05D}"/>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5" name="Rettangolo 34">
            <a:extLst>
              <a:ext uri="{FF2B5EF4-FFF2-40B4-BE49-F238E27FC236}">
                <a16:creationId xmlns:a16="http://schemas.microsoft.com/office/drawing/2014/main" id="{E9C27027-D95F-0FF6-FAA5-2A32B7574795}"/>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98BA47C3-B0D5-DA46-B5D8-92BDE7DBCFD0}"/>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7" name="Rettangolo 36">
            <a:extLst>
              <a:ext uri="{FF2B5EF4-FFF2-40B4-BE49-F238E27FC236}">
                <a16:creationId xmlns:a16="http://schemas.microsoft.com/office/drawing/2014/main" id="{518546A0-B66B-F250-200D-F76A1EB8F427}"/>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8" name="Rettangolo 37">
            <a:extLst>
              <a:ext uri="{FF2B5EF4-FFF2-40B4-BE49-F238E27FC236}">
                <a16:creationId xmlns:a16="http://schemas.microsoft.com/office/drawing/2014/main" id="{F9C8121A-5653-1747-39A3-3FBF2E6C405D}"/>
              </a:ext>
            </a:extLst>
          </p:cNvPr>
          <p:cNvSpPr/>
          <p:nvPr/>
        </p:nvSpPr>
        <p:spPr>
          <a:xfrm>
            <a:off x="6877944" y="109243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62F8BCA7-C6C1-F55E-1816-F18739FC738E}"/>
              </a:ext>
            </a:extLst>
          </p:cNvPr>
          <p:cNvSpPr/>
          <p:nvPr/>
        </p:nvSpPr>
        <p:spPr>
          <a:xfrm>
            <a:off x="6877943" y="123629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0" name="Rettangolo 39">
            <a:extLst>
              <a:ext uri="{FF2B5EF4-FFF2-40B4-BE49-F238E27FC236}">
                <a16:creationId xmlns:a16="http://schemas.microsoft.com/office/drawing/2014/main" id="{0509AE77-E838-AB22-F3D4-58530CFFBFD5}"/>
              </a:ext>
            </a:extLst>
          </p:cNvPr>
          <p:cNvSpPr/>
          <p:nvPr/>
        </p:nvSpPr>
        <p:spPr>
          <a:xfrm>
            <a:off x="6877945" y="139866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1" name="Rettangolo 40">
            <a:extLst>
              <a:ext uri="{FF2B5EF4-FFF2-40B4-BE49-F238E27FC236}">
                <a16:creationId xmlns:a16="http://schemas.microsoft.com/office/drawing/2014/main" id="{96147956-FB26-28EC-CD94-1EB0228CBAC2}"/>
              </a:ext>
            </a:extLst>
          </p:cNvPr>
          <p:cNvSpPr/>
          <p:nvPr/>
        </p:nvSpPr>
        <p:spPr>
          <a:xfrm>
            <a:off x="6877944" y="1542516"/>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286E1FAF-4776-BDB9-7905-24612A395647}"/>
              </a:ext>
            </a:extLst>
          </p:cNvPr>
          <p:cNvSpPr/>
          <p:nvPr/>
        </p:nvSpPr>
        <p:spPr>
          <a:xfrm>
            <a:off x="6877947" y="168956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3" name="Rettangolo 42">
            <a:extLst>
              <a:ext uri="{FF2B5EF4-FFF2-40B4-BE49-F238E27FC236}">
                <a16:creationId xmlns:a16="http://schemas.microsoft.com/office/drawing/2014/main" id="{5AF71776-32FF-EB36-F5CC-D3D784A3468E}"/>
              </a:ext>
            </a:extLst>
          </p:cNvPr>
          <p:cNvSpPr/>
          <p:nvPr/>
        </p:nvSpPr>
        <p:spPr>
          <a:xfrm>
            <a:off x="6877945" y="185193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0FCC5EE0-39DB-CB33-B517-2DEC8FA7585B}"/>
              </a:ext>
            </a:extLst>
          </p:cNvPr>
          <p:cNvSpPr/>
          <p:nvPr/>
        </p:nvSpPr>
        <p:spPr>
          <a:xfrm>
            <a:off x="6877947" y="201430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5" name="Rettangolo 44">
            <a:extLst>
              <a:ext uri="{FF2B5EF4-FFF2-40B4-BE49-F238E27FC236}">
                <a16:creationId xmlns:a16="http://schemas.microsoft.com/office/drawing/2014/main" id="{D58350AA-9F95-45DC-3392-8CCCA7CF365C}"/>
              </a:ext>
            </a:extLst>
          </p:cNvPr>
          <p:cNvSpPr/>
          <p:nvPr/>
        </p:nvSpPr>
        <p:spPr>
          <a:xfrm>
            <a:off x="6877946" y="2158163"/>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8DF1C69B-150B-FD2E-4FB2-CB29CB74263A}"/>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7" name="Rettangolo 46">
            <a:extLst>
              <a:ext uri="{FF2B5EF4-FFF2-40B4-BE49-F238E27FC236}">
                <a16:creationId xmlns:a16="http://schemas.microsoft.com/office/drawing/2014/main" id="{5CA639CB-132C-23A1-9FEE-0F687E7B344D}"/>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8" name="Rettangolo 47">
            <a:extLst>
              <a:ext uri="{FF2B5EF4-FFF2-40B4-BE49-F238E27FC236}">
                <a16:creationId xmlns:a16="http://schemas.microsoft.com/office/drawing/2014/main" id="{33046560-D823-B7EA-7691-7BC7983DA1F7}"/>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42ED3EAD-2839-524B-8FF1-3D64C0AEFEE5}"/>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660C6016-E91C-1FD3-2190-DE7F602F5CE9}"/>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1" name="CasellaDiTesto 50">
            <a:extLst>
              <a:ext uri="{FF2B5EF4-FFF2-40B4-BE49-F238E27FC236}">
                <a16:creationId xmlns:a16="http://schemas.microsoft.com/office/drawing/2014/main" id="{8CFB0583-C411-6C59-44E8-F3AF33A77C3B}"/>
              </a:ext>
            </a:extLst>
          </p:cNvPr>
          <p:cNvSpPr txBox="1"/>
          <p:nvPr/>
        </p:nvSpPr>
        <p:spPr>
          <a:xfrm>
            <a:off x="391505" y="699967"/>
            <a:ext cx="1524328" cy="369332"/>
          </a:xfrm>
          <a:prstGeom prst="rect">
            <a:avLst/>
          </a:prstGeom>
          <a:noFill/>
        </p:spPr>
        <p:txBody>
          <a:bodyPr wrap="none" rtlCol="0">
            <a:spAutoFit/>
          </a:bodyPr>
          <a:lstStyle/>
          <a:p>
            <a:r>
              <a:rPr lang="it-IT" dirty="0" err="1"/>
              <a:t>Main</a:t>
            </a:r>
            <a:r>
              <a:rPr lang="it-IT" dirty="0"/>
              <a:t> Memory</a:t>
            </a:r>
          </a:p>
        </p:txBody>
      </p:sp>
      <p:sp>
        <p:nvSpPr>
          <p:cNvPr id="52" name="CasellaDiTesto 51">
            <a:extLst>
              <a:ext uri="{FF2B5EF4-FFF2-40B4-BE49-F238E27FC236}">
                <a16:creationId xmlns:a16="http://schemas.microsoft.com/office/drawing/2014/main" id="{3A64B728-4D81-291B-9462-B20A523D811D}"/>
              </a:ext>
            </a:extLst>
          </p:cNvPr>
          <p:cNvSpPr txBox="1"/>
          <p:nvPr/>
        </p:nvSpPr>
        <p:spPr>
          <a:xfrm>
            <a:off x="7063810" y="697612"/>
            <a:ext cx="1610890" cy="369332"/>
          </a:xfrm>
          <a:prstGeom prst="rect">
            <a:avLst/>
          </a:prstGeom>
          <a:noFill/>
        </p:spPr>
        <p:txBody>
          <a:bodyPr wrap="none" rtlCol="0">
            <a:spAutoFit/>
          </a:bodyPr>
          <a:lstStyle/>
          <a:p>
            <a:r>
              <a:rPr lang="it-IT" dirty="0"/>
              <a:t>Cache Memory</a:t>
            </a:r>
          </a:p>
        </p:txBody>
      </p:sp>
      <p:sp>
        <p:nvSpPr>
          <p:cNvPr id="53" name="Content Placeholder 2">
            <a:extLst>
              <a:ext uri="{FF2B5EF4-FFF2-40B4-BE49-F238E27FC236}">
                <a16:creationId xmlns:a16="http://schemas.microsoft.com/office/drawing/2014/main" id="{D99A55DA-8428-81DD-6996-AB3EF985C118}"/>
              </a:ext>
            </a:extLst>
          </p:cNvPr>
          <p:cNvSpPr>
            <a:spLocks noGrp="1"/>
          </p:cNvSpPr>
          <p:nvPr>
            <p:ph idx="1"/>
          </p:nvPr>
        </p:nvSpPr>
        <p:spPr>
          <a:xfrm>
            <a:off x="2281727" y="1422400"/>
            <a:ext cx="4469451" cy="4703763"/>
          </a:xfrm>
        </p:spPr>
        <p:txBody>
          <a:bodyPr>
            <a:normAutofit/>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endParaRPr lang="en-US" b="1" dirty="0">
              <a:solidFill>
                <a:schemeClr val="accent6"/>
              </a:solidFill>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a:p>
            <a:pPr algn="l" fontAlgn="ctr"/>
            <a:endParaRPr lang="en-US" b="1" dirty="0">
              <a:latin typeface="Courier New" panose="02070309020205020404" pitchFamily="49" charset="0"/>
              <a:cs typeface="Courier New" panose="02070309020205020404" pitchFamily="49" charset="0"/>
            </a:endParaRPr>
          </a:p>
          <a:p>
            <a:pPr fontAlgn="ctr"/>
            <a:r>
              <a:rPr lang="en-US" b="1" dirty="0">
                <a:latin typeface="Courier New" panose="02070309020205020404" pitchFamily="49" charset="0"/>
                <a:cs typeface="Courier New" panose="02070309020205020404" pitchFamily="49" charset="0"/>
              </a:rPr>
              <a:t>secret = instrument[x[address]];</a:t>
            </a:r>
          </a:p>
        </p:txBody>
      </p:sp>
      <p:sp>
        <p:nvSpPr>
          <p:cNvPr id="54" name="CasellaDiTesto 53">
            <a:extLst>
              <a:ext uri="{FF2B5EF4-FFF2-40B4-BE49-F238E27FC236}">
                <a16:creationId xmlns:a16="http://schemas.microsoft.com/office/drawing/2014/main" id="{D65E92BB-EF6B-432C-13E5-B65205B66C4A}"/>
              </a:ext>
            </a:extLst>
          </p:cNvPr>
          <p:cNvSpPr txBox="1"/>
          <p:nvPr/>
        </p:nvSpPr>
        <p:spPr>
          <a:xfrm>
            <a:off x="542700" y="1808453"/>
            <a:ext cx="1221938" cy="369332"/>
          </a:xfrm>
          <a:prstGeom prst="rect">
            <a:avLst/>
          </a:prstGeom>
          <a:noFill/>
        </p:spPr>
        <p:txBody>
          <a:bodyPr wrap="none" rtlCol="0">
            <a:spAutoFit/>
          </a:bodyPr>
          <a:lstStyle/>
          <a:p>
            <a:r>
              <a:rPr lang="it-IT" dirty="0" err="1">
                <a:highlight>
                  <a:srgbClr val="C0C0C0"/>
                </a:highlight>
              </a:rPr>
              <a:t>instrument</a:t>
            </a:r>
            <a:endParaRPr lang="it-IT" dirty="0">
              <a:highlight>
                <a:srgbClr val="C0C0C0"/>
              </a:highlight>
            </a:endParaRPr>
          </a:p>
        </p:txBody>
      </p:sp>
      <p:sp>
        <p:nvSpPr>
          <p:cNvPr id="55" name="CasellaDiTesto 54">
            <a:extLst>
              <a:ext uri="{FF2B5EF4-FFF2-40B4-BE49-F238E27FC236}">
                <a16:creationId xmlns:a16="http://schemas.microsoft.com/office/drawing/2014/main" id="{662FD981-3952-4B81-1889-CEA7B1313F88}"/>
              </a:ext>
            </a:extLst>
          </p:cNvPr>
          <p:cNvSpPr txBox="1"/>
          <p:nvPr/>
        </p:nvSpPr>
        <p:spPr>
          <a:xfrm>
            <a:off x="985193" y="3210487"/>
            <a:ext cx="336952" cy="369332"/>
          </a:xfrm>
          <a:prstGeom prst="rect">
            <a:avLst/>
          </a:prstGeom>
          <a:noFill/>
        </p:spPr>
        <p:txBody>
          <a:bodyPr wrap="none" rtlCol="0">
            <a:spAutoFit/>
          </a:bodyPr>
          <a:lstStyle/>
          <a:p>
            <a:r>
              <a:rPr lang="it-IT" dirty="0">
                <a:highlight>
                  <a:srgbClr val="C0C0C0"/>
                </a:highlight>
              </a:rPr>
              <a:t>x </a:t>
            </a:r>
          </a:p>
        </p:txBody>
      </p:sp>
      <p:sp>
        <p:nvSpPr>
          <p:cNvPr id="3" name="Rettangolo 2">
            <a:extLst>
              <a:ext uri="{FF2B5EF4-FFF2-40B4-BE49-F238E27FC236}">
                <a16:creationId xmlns:a16="http://schemas.microsoft.com/office/drawing/2014/main" id="{3DCC6637-4510-08BD-3AF9-6A60A8D12B51}"/>
              </a:ext>
            </a:extLst>
          </p:cNvPr>
          <p:cNvSpPr/>
          <p:nvPr/>
        </p:nvSpPr>
        <p:spPr>
          <a:xfrm>
            <a:off x="6886939" y="1548965"/>
            <a:ext cx="1982625" cy="15382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69F6616B-9E17-ED5C-CC1F-59122FF6A1E1}"/>
              </a:ext>
            </a:extLst>
          </p:cNvPr>
          <p:cNvSpPr txBox="1"/>
          <p:nvPr/>
        </p:nvSpPr>
        <p:spPr>
          <a:xfrm>
            <a:off x="659623" y="4832853"/>
            <a:ext cx="988091" cy="307777"/>
          </a:xfrm>
          <a:prstGeom prst="rect">
            <a:avLst/>
          </a:prstGeom>
          <a:noFill/>
        </p:spPr>
        <p:txBody>
          <a:bodyPr wrap="none" rtlCol="0">
            <a:spAutoFit/>
          </a:bodyPr>
          <a:lstStyle/>
          <a:p>
            <a:r>
              <a:rPr lang="it-IT" sz="1400" dirty="0">
                <a:highlight>
                  <a:srgbClr val="C0C0C0"/>
                </a:highlight>
              </a:rPr>
              <a:t>target data</a:t>
            </a:r>
          </a:p>
        </p:txBody>
      </p:sp>
      <p:sp>
        <p:nvSpPr>
          <p:cNvPr id="5" name="Rettangolo 4">
            <a:extLst>
              <a:ext uri="{FF2B5EF4-FFF2-40B4-BE49-F238E27FC236}">
                <a16:creationId xmlns:a16="http://schemas.microsoft.com/office/drawing/2014/main" id="{352FD0F5-9382-E787-5D91-2C3DCD432F48}"/>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6" name="Rettangolo 55">
            <a:extLst>
              <a:ext uri="{FF2B5EF4-FFF2-40B4-BE49-F238E27FC236}">
                <a16:creationId xmlns:a16="http://schemas.microsoft.com/office/drawing/2014/main" id="{F1EA9948-8B64-2999-237A-D9BB6B27041A}"/>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7" name="Rettangolo 56">
            <a:extLst>
              <a:ext uri="{FF2B5EF4-FFF2-40B4-BE49-F238E27FC236}">
                <a16:creationId xmlns:a16="http://schemas.microsoft.com/office/drawing/2014/main" id="{0FC92FE8-5356-265B-BFAA-EE374FEF3BE9}"/>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8" name="Rettangolo 57">
            <a:extLst>
              <a:ext uri="{FF2B5EF4-FFF2-40B4-BE49-F238E27FC236}">
                <a16:creationId xmlns:a16="http://schemas.microsoft.com/office/drawing/2014/main" id="{88F386DC-295D-A9CF-4763-24116513DC80}"/>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594918F3-969E-AFE8-0CEE-1C99499D83C8}"/>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0" name="Rettangolo 59">
            <a:extLst>
              <a:ext uri="{FF2B5EF4-FFF2-40B4-BE49-F238E27FC236}">
                <a16:creationId xmlns:a16="http://schemas.microsoft.com/office/drawing/2014/main" id="{A9A41C4F-9EA5-E58B-3011-DCDD4CBD0110}"/>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1" name="Rettangolo 60">
            <a:extLst>
              <a:ext uri="{FF2B5EF4-FFF2-40B4-BE49-F238E27FC236}">
                <a16:creationId xmlns:a16="http://schemas.microsoft.com/office/drawing/2014/main" id="{FF3AF315-1E12-D22B-E01F-12C867E5C368}"/>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2" name="Rettangolo 61">
            <a:extLst>
              <a:ext uri="{FF2B5EF4-FFF2-40B4-BE49-F238E27FC236}">
                <a16:creationId xmlns:a16="http://schemas.microsoft.com/office/drawing/2014/main" id="{72484D86-562A-185B-A4C3-470A97C8AFAE}"/>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3" name="Rettangolo 62">
            <a:extLst>
              <a:ext uri="{FF2B5EF4-FFF2-40B4-BE49-F238E27FC236}">
                <a16:creationId xmlns:a16="http://schemas.microsoft.com/office/drawing/2014/main" id="{3FA59C8D-8576-7B8E-EA4C-76EB1F9B0455}"/>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4" name="Rettangolo 63">
            <a:extLst>
              <a:ext uri="{FF2B5EF4-FFF2-40B4-BE49-F238E27FC236}">
                <a16:creationId xmlns:a16="http://schemas.microsoft.com/office/drawing/2014/main" id="{64824D5D-D5E0-F44A-CE38-0B0D7ADCF088}"/>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5" name="Rettangolo 64">
            <a:extLst>
              <a:ext uri="{FF2B5EF4-FFF2-40B4-BE49-F238E27FC236}">
                <a16:creationId xmlns:a16="http://schemas.microsoft.com/office/drawing/2014/main" id="{07217103-5450-8E9F-3CF5-7096AD82EFF1}"/>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6" name="Rettangolo 65">
            <a:extLst>
              <a:ext uri="{FF2B5EF4-FFF2-40B4-BE49-F238E27FC236}">
                <a16:creationId xmlns:a16="http://schemas.microsoft.com/office/drawing/2014/main" id="{62E9E49C-C0B9-9055-3F06-C5015CD2F4A8}"/>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7" name="Rettangolo 66">
            <a:extLst>
              <a:ext uri="{FF2B5EF4-FFF2-40B4-BE49-F238E27FC236}">
                <a16:creationId xmlns:a16="http://schemas.microsoft.com/office/drawing/2014/main" id="{086DBDC8-B7C1-13DE-76E0-90641E92F0A0}"/>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8" name="Rettangolo 67">
            <a:extLst>
              <a:ext uri="{FF2B5EF4-FFF2-40B4-BE49-F238E27FC236}">
                <a16:creationId xmlns:a16="http://schemas.microsoft.com/office/drawing/2014/main" id="{D1CC8F72-2F16-9182-8CE5-DDF9C00469BA}"/>
              </a:ext>
            </a:extLst>
          </p:cNvPr>
          <p:cNvSpPr/>
          <p:nvPr/>
        </p:nvSpPr>
        <p:spPr>
          <a:xfrm>
            <a:off x="6887907" y="246111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9" name="CasellaDiTesto 68">
            <a:extLst>
              <a:ext uri="{FF2B5EF4-FFF2-40B4-BE49-F238E27FC236}">
                <a16:creationId xmlns:a16="http://schemas.microsoft.com/office/drawing/2014/main" id="{A1BCAEFB-86E9-CDB9-7E1C-5307AE69D3FF}"/>
              </a:ext>
            </a:extLst>
          </p:cNvPr>
          <p:cNvSpPr txBox="1"/>
          <p:nvPr/>
        </p:nvSpPr>
        <p:spPr>
          <a:xfrm>
            <a:off x="7385169" y="2388732"/>
            <a:ext cx="988091" cy="307777"/>
          </a:xfrm>
          <a:prstGeom prst="rect">
            <a:avLst/>
          </a:prstGeom>
          <a:noFill/>
        </p:spPr>
        <p:txBody>
          <a:bodyPr wrap="none" rtlCol="0">
            <a:spAutoFit/>
          </a:bodyPr>
          <a:lstStyle/>
          <a:p>
            <a:r>
              <a:rPr lang="it-IT" sz="1400" dirty="0">
                <a:highlight>
                  <a:srgbClr val="C0C0C0"/>
                </a:highlight>
              </a:rPr>
              <a:t>target data</a:t>
            </a:r>
          </a:p>
        </p:txBody>
      </p:sp>
      <p:sp>
        <p:nvSpPr>
          <p:cNvPr id="70" name="Rettangolo 69">
            <a:extLst>
              <a:ext uri="{FF2B5EF4-FFF2-40B4-BE49-F238E27FC236}">
                <a16:creationId xmlns:a16="http://schemas.microsoft.com/office/drawing/2014/main" id="{AD2A270D-3594-AE61-0BC2-7EC7216FD497}"/>
              </a:ext>
            </a:extLst>
          </p:cNvPr>
          <p:cNvSpPr/>
          <p:nvPr/>
        </p:nvSpPr>
        <p:spPr>
          <a:xfrm>
            <a:off x="162356" y="49137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1" name="Rettangolo 70">
            <a:extLst>
              <a:ext uri="{FF2B5EF4-FFF2-40B4-BE49-F238E27FC236}">
                <a16:creationId xmlns:a16="http://schemas.microsoft.com/office/drawing/2014/main" id="{647B80E3-BCE1-AA3A-C284-0297EFBD5312}"/>
              </a:ext>
            </a:extLst>
          </p:cNvPr>
          <p:cNvSpPr/>
          <p:nvPr/>
        </p:nvSpPr>
        <p:spPr>
          <a:xfrm>
            <a:off x="172329" y="429813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2" name="CasellaDiTesto 71">
            <a:extLst>
              <a:ext uri="{FF2B5EF4-FFF2-40B4-BE49-F238E27FC236}">
                <a16:creationId xmlns:a16="http://schemas.microsoft.com/office/drawing/2014/main" id="{97A2553F-414A-B450-7A2A-B7FE5FEED65F}"/>
              </a:ext>
            </a:extLst>
          </p:cNvPr>
          <p:cNvSpPr txBox="1"/>
          <p:nvPr/>
        </p:nvSpPr>
        <p:spPr>
          <a:xfrm>
            <a:off x="669591" y="4225752"/>
            <a:ext cx="988091" cy="307777"/>
          </a:xfrm>
          <a:prstGeom prst="rect">
            <a:avLst/>
          </a:prstGeom>
          <a:noFill/>
        </p:spPr>
        <p:txBody>
          <a:bodyPr wrap="none" rtlCol="0">
            <a:spAutoFit/>
          </a:bodyPr>
          <a:lstStyle/>
          <a:p>
            <a:r>
              <a:rPr lang="it-IT" sz="1400" dirty="0">
                <a:highlight>
                  <a:srgbClr val="C0C0C0"/>
                </a:highlight>
              </a:rPr>
              <a:t>target data</a:t>
            </a:r>
          </a:p>
        </p:txBody>
      </p:sp>
    </p:spTree>
    <p:extLst>
      <p:ext uri="{BB962C8B-B14F-4D97-AF65-F5344CB8AC3E}">
        <p14:creationId xmlns:p14="http://schemas.microsoft.com/office/powerpoint/2010/main" val="3306317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6" name="Rettangolo 5">
            <a:extLst>
              <a:ext uri="{FF2B5EF4-FFF2-40B4-BE49-F238E27FC236}">
                <a16:creationId xmlns:a16="http://schemas.microsoft.com/office/drawing/2014/main" id="{30C42B12-913E-26F4-14DD-E616401FC6BD}"/>
              </a:ext>
            </a:extLst>
          </p:cNvPr>
          <p:cNvSpPr/>
          <p:nvPr/>
        </p:nvSpPr>
        <p:spPr>
          <a:xfrm>
            <a:off x="162366" y="1093862"/>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9495C06B-9A93-588D-A6DA-A8B67604477F}"/>
              </a:ext>
            </a:extLst>
          </p:cNvPr>
          <p:cNvSpPr/>
          <p:nvPr/>
        </p:nvSpPr>
        <p:spPr>
          <a:xfrm>
            <a:off x="162365" y="1237716"/>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E0C703B7-8B8A-8CB8-CCBB-068EDAE04D90}"/>
              </a:ext>
            </a:extLst>
          </p:cNvPr>
          <p:cNvSpPr/>
          <p:nvPr/>
        </p:nvSpPr>
        <p:spPr>
          <a:xfrm>
            <a:off x="162367" y="1400086"/>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43E75517-1DD3-3BF3-8668-0196F7EE8263}"/>
              </a:ext>
            </a:extLst>
          </p:cNvPr>
          <p:cNvSpPr/>
          <p:nvPr/>
        </p:nvSpPr>
        <p:spPr>
          <a:xfrm>
            <a:off x="162366" y="1543940"/>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910F83F-9E9D-2287-271C-1BD7BEC93303}"/>
              </a:ext>
            </a:extLst>
          </p:cNvPr>
          <p:cNvSpPr/>
          <p:nvPr/>
        </p:nvSpPr>
        <p:spPr>
          <a:xfrm>
            <a:off x="162369" y="169099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FB90F5FB-D6BE-4E62-E967-FE4869995C86}"/>
              </a:ext>
            </a:extLst>
          </p:cNvPr>
          <p:cNvSpPr/>
          <p:nvPr/>
        </p:nvSpPr>
        <p:spPr>
          <a:xfrm>
            <a:off x="162367" y="185336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125C1D05-3D7B-1F63-D4B0-2A9262100E90}"/>
              </a:ext>
            </a:extLst>
          </p:cNvPr>
          <p:cNvSpPr/>
          <p:nvPr/>
        </p:nvSpPr>
        <p:spPr>
          <a:xfrm>
            <a:off x="162369" y="201573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F5CE8C36-E7A6-5E33-EE57-A02DB960A6E8}"/>
              </a:ext>
            </a:extLst>
          </p:cNvPr>
          <p:cNvSpPr/>
          <p:nvPr/>
        </p:nvSpPr>
        <p:spPr>
          <a:xfrm>
            <a:off x="162368" y="2159587"/>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038741C-C49C-8262-C597-B9AE4F7DCF17}"/>
              </a:ext>
            </a:extLst>
          </p:cNvPr>
          <p:cNvSpPr/>
          <p:nvPr/>
        </p:nvSpPr>
        <p:spPr>
          <a:xfrm>
            <a:off x="162370" y="2319458"/>
            <a:ext cx="1982625" cy="15382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38B2D457-A298-06CB-EB0C-C8D632AADB86}"/>
              </a:ext>
            </a:extLst>
          </p:cNvPr>
          <p:cNvSpPr/>
          <p:nvPr/>
        </p:nvSpPr>
        <p:spPr>
          <a:xfrm>
            <a:off x="162369" y="2463312"/>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E1B4974E-14DD-FB1E-0DAD-B0ABC947A1CE}"/>
              </a:ext>
            </a:extLst>
          </p:cNvPr>
          <p:cNvSpPr/>
          <p:nvPr/>
        </p:nvSpPr>
        <p:spPr>
          <a:xfrm>
            <a:off x="162371" y="2625682"/>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a16="http://schemas.microsoft.com/office/drawing/2014/main" id="{6911168A-8136-0348-ECBC-92375C009A7D}"/>
              </a:ext>
            </a:extLst>
          </p:cNvPr>
          <p:cNvSpPr/>
          <p:nvPr/>
        </p:nvSpPr>
        <p:spPr>
          <a:xfrm>
            <a:off x="162370" y="2769536"/>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71C18E75-56EF-C852-6C75-25D3616BD811}"/>
              </a:ext>
            </a:extLst>
          </p:cNvPr>
          <p:cNvSpPr/>
          <p:nvPr/>
        </p:nvSpPr>
        <p:spPr>
          <a:xfrm>
            <a:off x="162373" y="2916589"/>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Rettangolo 18">
            <a:extLst>
              <a:ext uri="{FF2B5EF4-FFF2-40B4-BE49-F238E27FC236}">
                <a16:creationId xmlns:a16="http://schemas.microsoft.com/office/drawing/2014/main" id="{2B3C8568-64F6-1912-3FA5-8BA181BF12F0}"/>
              </a:ext>
            </a:extLst>
          </p:cNvPr>
          <p:cNvSpPr/>
          <p:nvPr/>
        </p:nvSpPr>
        <p:spPr>
          <a:xfrm>
            <a:off x="162371" y="307895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E12A7A97-5F14-ECCA-0B2D-CA4D22320AF7}"/>
              </a:ext>
            </a:extLst>
          </p:cNvPr>
          <p:cNvSpPr/>
          <p:nvPr/>
        </p:nvSpPr>
        <p:spPr>
          <a:xfrm>
            <a:off x="162373" y="3241329"/>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Rettangolo 20">
            <a:extLst>
              <a:ext uri="{FF2B5EF4-FFF2-40B4-BE49-F238E27FC236}">
                <a16:creationId xmlns:a16="http://schemas.microsoft.com/office/drawing/2014/main" id="{8BF2E9F0-2EDA-8D65-A136-27D6D6C57754}"/>
              </a:ext>
            </a:extLst>
          </p:cNvPr>
          <p:cNvSpPr/>
          <p:nvPr/>
        </p:nvSpPr>
        <p:spPr>
          <a:xfrm>
            <a:off x="162372" y="33851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A2C6B43A-F4D7-E9DB-A146-A7B97895D2CC}"/>
              </a:ext>
            </a:extLst>
          </p:cNvPr>
          <p:cNvSpPr/>
          <p:nvPr/>
        </p:nvSpPr>
        <p:spPr>
          <a:xfrm>
            <a:off x="162358" y="3535783"/>
            <a:ext cx="1982625" cy="153824"/>
          </a:xfrm>
          <a:prstGeom prst="rect">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Rettangolo 22">
            <a:extLst>
              <a:ext uri="{FF2B5EF4-FFF2-40B4-BE49-F238E27FC236}">
                <a16:creationId xmlns:a16="http://schemas.microsoft.com/office/drawing/2014/main" id="{FB70BFF7-D5AC-F421-E83A-5C8A484A56F8}"/>
              </a:ext>
            </a:extLst>
          </p:cNvPr>
          <p:cNvSpPr/>
          <p:nvPr/>
        </p:nvSpPr>
        <p:spPr>
          <a:xfrm>
            <a:off x="162357" y="367963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115C604D-8563-CD88-B7BD-42D429DAEFE7}"/>
              </a:ext>
            </a:extLst>
          </p:cNvPr>
          <p:cNvSpPr/>
          <p:nvPr/>
        </p:nvSpPr>
        <p:spPr>
          <a:xfrm>
            <a:off x="162359" y="3842007"/>
            <a:ext cx="1982625" cy="1538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5" name="Rettangolo 24">
            <a:extLst>
              <a:ext uri="{FF2B5EF4-FFF2-40B4-BE49-F238E27FC236}">
                <a16:creationId xmlns:a16="http://schemas.microsoft.com/office/drawing/2014/main" id="{1AE8622F-88AA-A45C-9564-FBD25582926E}"/>
              </a:ext>
            </a:extLst>
          </p:cNvPr>
          <p:cNvSpPr/>
          <p:nvPr/>
        </p:nvSpPr>
        <p:spPr>
          <a:xfrm>
            <a:off x="162358" y="3985861"/>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881711E5-5355-3279-2143-868449217A40}"/>
              </a:ext>
            </a:extLst>
          </p:cNvPr>
          <p:cNvSpPr/>
          <p:nvPr/>
        </p:nvSpPr>
        <p:spPr>
          <a:xfrm>
            <a:off x="162361" y="413291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7" name="Rettangolo 26">
            <a:extLst>
              <a:ext uri="{FF2B5EF4-FFF2-40B4-BE49-F238E27FC236}">
                <a16:creationId xmlns:a16="http://schemas.microsoft.com/office/drawing/2014/main" id="{F2745B79-6069-D30E-25E0-CA28A2AC4E37}"/>
              </a:ext>
            </a:extLst>
          </p:cNvPr>
          <p:cNvSpPr/>
          <p:nvPr/>
        </p:nvSpPr>
        <p:spPr>
          <a:xfrm>
            <a:off x="162359" y="429528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853E8527-B72A-3A95-B22F-69226D501787}"/>
              </a:ext>
            </a:extLst>
          </p:cNvPr>
          <p:cNvSpPr/>
          <p:nvPr/>
        </p:nvSpPr>
        <p:spPr>
          <a:xfrm>
            <a:off x="162361" y="445765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9" name="Rettangolo 28">
            <a:extLst>
              <a:ext uri="{FF2B5EF4-FFF2-40B4-BE49-F238E27FC236}">
                <a16:creationId xmlns:a16="http://schemas.microsoft.com/office/drawing/2014/main" id="{1770AC03-EB8A-B8DC-BC16-8FA46AD702F5}"/>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0" name="Rettangolo 29">
            <a:extLst>
              <a:ext uri="{FF2B5EF4-FFF2-40B4-BE49-F238E27FC236}">
                <a16:creationId xmlns:a16="http://schemas.microsoft.com/office/drawing/2014/main" id="{EC69EB95-ABF0-2C9A-CE9C-64245D38AF27}"/>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1" name="Rettangolo 30">
            <a:extLst>
              <a:ext uri="{FF2B5EF4-FFF2-40B4-BE49-F238E27FC236}">
                <a16:creationId xmlns:a16="http://schemas.microsoft.com/office/drawing/2014/main" id="{8789896D-5EA3-59B0-3FE0-98B36A4BA79F}"/>
              </a:ext>
            </a:extLst>
          </p:cNvPr>
          <p:cNvSpPr/>
          <p:nvPr/>
        </p:nvSpPr>
        <p:spPr>
          <a:xfrm>
            <a:off x="162361" y="4905233"/>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2" name="Rettangolo 31">
            <a:extLst>
              <a:ext uri="{FF2B5EF4-FFF2-40B4-BE49-F238E27FC236}">
                <a16:creationId xmlns:a16="http://schemas.microsoft.com/office/drawing/2014/main" id="{1CB12C1D-731C-6CBC-EF49-BF8F2B8D9ACB}"/>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3" name="Rettangolo 32">
            <a:extLst>
              <a:ext uri="{FF2B5EF4-FFF2-40B4-BE49-F238E27FC236}">
                <a16:creationId xmlns:a16="http://schemas.microsoft.com/office/drawing/2014/main" id="{062A5CE2-8AA4-91F2-B37F-B43C0A607289}"/>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4" name="Rettangolo 33">
            <a:extLst>
              <a:ext uri="{FF2B5EF4-FFF2-40B4-BE49-F238E27FC236}">
                <a16:creationId xmlns:a16="http://schemas.microsoft.com/office/drawing/2014/main" id="{A8AD3EE5-D1A3-609D-8FD7-784D6976A05D}"/>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5" name="Rettangolo 34">
            <a:extLst>
              <a:ext uri="{FF2B5EF4-FFF2-40B4-BE49-F238E27FC236}">
                <a16:creationId xmlns:a16="http://schemas.microsoft.com/office/drawing/2014/main" id="{E9C27027-D95F-0FF6-FAA5-2A32B7574795}"/>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98BA47C3-B0D5-DA46-B5D8-92BDE7DBCFD0}"/>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7" name="Rettangolo 36">
            <a:extLst>
              <a:ext uri="{FF2B5EF4-FFF2-40B4-BE49-F238E27FC236}">
                <a16:creationId xmlns:a16="http://schemas.microsoft.com/office/drawing/2014/main" id="{518546A0-B66B-F250-200D-F76A1EB8F427}"/>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8" name="Rettangolo 37">
            <a:extLst>
              <a:ext uri="{FF2B5EF4-FFF2-40B4-BE49-F238E27FC236}">
                <a16:creationId xmlns:a16="http://schemas.microsoft.com/office/drawing/2014/main" id="{F9C8121A-5653-1747-39A3-3FBF2E6C405D}"/>
              </a:ext>
            </a:extLst>
          </p:cNvPr>
          <p:cNvSpPr/>
          <p:nvPr/>
        </p:nvSpPr>
        <p:spPr>
          <a:xfrm>
            <a:off x="6877944" y="109243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9" name="Rettangolo 38">
            <a:extLst>
              <a:ext uri="{FF2B5EF4-FFF2-40B4-BE49-F238E27FC236}">
                <a16:creationId xmlns:a16="http://schemas.microsoft.com/office/drawing/2014/main" id="{62F8BCA7-C6C1-F55E-1816-F18739FC738E}"/>
              </a:ext>
            </a:extLst>
          </p:cNvPr>
          <p:cNvSpPr/>
          <p:nvPr/>
        </p:nvSpPr>
        <p:spPr>
          <a:xfrm>
            <a:off x="6877943" y="123629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0" name="Rettangolo 39">
            <a:extLst>
              <a:ext uri="{FF2B5EF4-FFF2-40B4-BE49-F238E27FC236}">
                <a16:creationId xmlns:a16="http://schemas.microsoft.com/office/drawing/2014/main" id="{0509AE77-E838-AB22-F3D4-58530CFFBFD5}"/>
              </a:ext>
            </a:extLst>
          </p:cNvPr>
          <p:cNvSpPr/>
          <p:nvPr/>
        </p:nvSpPr>
        <p:spPr>
          <a:xfrm>
            <a:off x="6877945" y="139866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1" name="Rettangolo 40">
            <a:extLst>
              <a:ext uri="{FF2B5EF4-FFF2-40B4-BE49-F238E27FC236}">
                <a16:creationId xmlns:a16="http://schemas.microsoft.com/office/drawing/2014/main" id="{96147956-FB26-28EC-CD94-1EB0228CBAC2}"/>
              </a:ext>
            </a:extLst>
          </p:cNvPr>
          <p:cNvSpPr/>
          <p:nvPr/>
        </p:nvSpPr>
        <p:spPr>
          <a:xfrm>
            <a:off x="6877944" y="1542516"/>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286E1FAF-4776-BDB9-7905-24612A395647}"/>
              </a:ext>
            </a:extLst>
          </p:cNvPr>
          <p:cNvSpPr/>
          <p:nvPr/>
        </p:nvSpPr>
        <p:spPr>
          <a:xfrm>
            <a:off x="6877947" y="168956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3" name="Rettangolo 42">
            <a:extLst>
              <a:ext uri="{FF2B5EF4-FFF2-40B4-BE49-F238E27FC236}">
                <a16:creationId xmlns:a16="http://schemas.microsoft.com/office/drawing/2014/main" id="{5AF71776-32FF-EB36-F5CC-D3D784A3468E}"/>
              </a:ext>
            </a:extLst>
          </p:cNvPr>
          <p:cNvSpPr/>
          <p:nvPr/>
        </p:nvSpPr>
        <p:spPr>
          <a:xfrm>
            <a:off x="6877945" y="185193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4" name="Rettangolo 43">
            <a:extLst>
              <a:ext uri="{FF2B5EF4-FFF2-40B4-BE49-F238E27FC236}">
                <a16:creationId xmlns:a16="http://schemas.microsoft.com/office/drawing/2014/main" id="{0FCC5EE0-39DB-CB33-B517-2DEC8FA7585B}"/>
              </a:ext>
            </a:extLst>
          </p:cNvPr>
          <p:cNvSpPr/>
          <p:nvPr/>
        </p:nvSpPr>
        <p:spPr>
          <a:xfrm>
            <a:off x="6877947" y="2014309"/>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5" name="Rettangolo 44">
            <a:extLst>
              <a:ext uri="{FF2B5EF4-FFF2-40B4-BE49-F238E27FC236}">
                <a16:creationId xmlns:a16="http://schemas.microsoft.com/office/drawing/2014/main" id="{D58350AA-9F95-45DC-3392-8CCCA7CF365C}"/>
              </a:ext>
            </a:extLst>
          </p:cNvPr>
          <p:cNvSpPr/>
          <p:nvPr/>
        </p:nvSpPr>
        <p:spPr>
          <a:xfrm>
            <a:off x="6877946" y="2158163"/>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8DF1C69B-150B-FD2E-4FB2-CB29CB74263A}"/>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7" name="Rettangolo 46">
            <a:extLst>
              <a:ext uri="{FF2B5EF4-FFF2-40B4-BE49-F238E27FC236}">
                <a16:creationId xmlns:a16="http://schemas.microsoft.com/office/drawing/2014/main" id="{5CA639CB-132C-23A1-9FEE-0F687E7B344D}"/>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8" name="Rettangolo 47">
            <a:extLst>
              <a:ext uri="{FF2B5EF4-FFF2-40B4-BE49-F238E27FC236}">
                <a16:creationId xmlns:a16="http://schemas.microsoft.com/office/drawing/2014/main" id="{33046560-D823-B7EA-7691-7BC7983DA1F7}"/>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9" name="Rettangolo 48">
            <a:extLst>
              <a:ext uri="{FF2B5EF4-FFF2-40B4-BE49-F238E27FC236}">
                <a16:creationId xmlns:a16="http://schemas.microsoft.com/office/drawing/2014/main" id="{42ED3EAD-2839-524B-8FF1-3D64C0AEFEE5}"/>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0" name="Rettangolo 49">
            <a:extLst>
              <a:ext uri="{FF2B5EF4-FFF2-40B4-BE49-F238E27FC236}">
                <a16:creationId xmlns:a16="http://schemas.microsoft.com/office/drawing/2014/main" id="{660C6016-E91C-1FD3-2190-DE7F602F5CE9}"/>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1" name="CasellaDiTesto 50">
            <a:extLst>
              <a:ext uri="{FF2B5EF4-FFF2-40B4-BE49-F238E27FC236}">
                <a16:creationId xmlns:a16="http://schemas.microsoft.com/office/drawing/2014/main" id="{8CFB0583-C411-6C59-44E8-F3AF33A77C3B}"/>
              </a:ext>
            </a:extLst>
          </p:cNvPr>
          <p:cNvSpPr txBox="1"/>
          <p:nvPr/>
        </p:nvSpPr>
        <p:spPr>
          <a:xfrm>
            <a:off x="391505" y="699967"/>
            <a:ext cx="1524328" cy="369332"/>
          </a:xfrm>
          <a:prstGeom prst="rect">
            <a:avLst/>
          </a:prstGeom>
          <a:noFill/>
        </p:spPr>
        <p:txBody>
          <a:bodyPr wrap="none" rtlCol="0">
            <a:spAutoFit/>
          </a:bodyPr>
          <a:lstStyle/>
          <a:p>
            <a:r>
              <a:rPr lang="it-IT" dirty="0" err="1"/>
              <a:t>Main</a:t>
            </a:r>
            <a:r>
              <a:rPr lang="it-IT" dirty="0"/>
              <a:t> Memory</a:t>
            </a:r>
          </a:p>
        </p:txBody>
      </p:sp>
      <p:sp>
        <p:nvSpPr>
          <p:cNvPr id="52" name="CasellaDiTesto 51">
            <a:extLst>
              <a:ext uri="{FF2B5EF4-FFF2-40B4-BE49-F238E27FC236}">
                <a16:creationId xmlns:a16="http://schemas.microsoft.com/office/drawing/2014/main" id="{3A64B728-4D81-291B-9462-B20A523D811D}"/>
              </a:ext>
            </a:extLst>
          </p:cNvPr>
          <p:cNvSpPr txBox="1"/>
          <p:nvPr/>
        </p:nvSpPr>
        <p:spPr>
          <a:xfrm>
            <a:off x="7063810" y="697612"/>
            <a:ext cx="1610890" cy="369332"/>
          </a:xfrm>
          <a:prstGeom prst="rect">
            <a:avLst/>
          </a:prstGeom>
          <a:noFill/>
        </p:spPr>
        <p:txBody>
          <a:bodyPr wrap="none" rtlCol="0">
            <a:spAutoFit/>
          </a:bodyPr>
          <a:lstStyle/>
          <a:p>
            <a:r>
              <a:rPr lang="it-IT" dirty="0"/>
              <a:t>Cache Memory</a:t>
            </a:r>
          </a:p>
        </p:txBody>
      </p:sp>
      <p:sp>
        <p:nvSpPr>
          <p:cNvPr id="53" name="Content Placeholder 2">
            <a:extLst>
              <a:ext uri="{FF2B5EF4-FFF2-40B4-BE49-F238E27FC236}">
                <a16:creationId xmlns:a16="http://schemas.microsoft.com/office/drawing/2014/main" id="{D99A55DA-8428-81DD-6996-AB3EF985C118}"/>
              </a:ext>
            </a:extLst>
          </p:cNvPr>
          <p:cNvSpPr>
            <a:spLocks noGrp="1"/>
          </p:cNvSpPr>
          <p:nvPr>
            <p:ph idx="1"/>
          </p:nvPr>
        </p:nvSpPr>
        <p:spPr>
          <a:xfrm>
            <a:off x="2281727" y="1422400"/>
            <a:ext cx="4469451" cy="4703763"/>
          </a:xfrm>
        </p:spPr>
        <p:txBody>
          <a:bodyPr>
            <a:normAutofit/>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endParaRPr lang="en-US" b="1" dirty="0">
              <a:solidFill>
                <a:schemeClr val="accent6"/>
              </a:solidFill>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a:p>
            <a:pPr algn="l" fontAlgn="ctr"/>
            <a:endParaRPr lang="en-US" b="1" dirty="0">
              <a:latin typeface="Courier New" panose="02070309020205020404" pitchFamily="49" charset="0"/>
              <a:cs typeface="Courier New" panose="02070309020205020404" pitchFamily="49" charset="0"/>
            </a:endParaRPr>
          </a:p>
          <a:p>
            <a:pPr fontAlgn="ctr"/>
            <a:r>
              <a:rPr lang="en-US" b="1" dirty="0">
                <a:latin typeface="Courier New" panose="02070309020205020404" pitchFamily="49" charset="0"/>
                <a:cs typeface="Courier New" panose="02070309020205020404" pitchFamily="49" charset="0"/>
              </a:rPr>
              <a:t>secret = instrument[x[address]];</a:t>
            </a:r>
          </a:p>
          <a:p>
            <a:pPr fontAlgn="ctr"/>
            <a:endParaRPr lang="en-US" b="1" dirty="0">
              <a:latin typeface="Courier New" panose="02070309020205020404" pitchFamily="49" charset="0"/>
              <a:cs typeface="Courier New" panose="02070309020205020404" pitchFamily="49" charset="0"/>
            </a:endParaRPr>
          </a:p>
          <a:p>
            <a:pPr fontAlgn="ctr"/>
            <a:endParaRPr lang="en-US" b="1" dirty="0">
              <a:latin typeface="Courier New" panose="02070309020205020404" pitchFamily="49" charset="0"/>
              <a:cs typeface="Courier New" panose="02070309020205020404" pitchFamily="49" charset="0"/>
            </a:endParaRPr>
          </a:p>
        </p:txBody>
      </p:sp>
      <p:sp>
        <p:nvSpPr>
          <p:cNvPr id="54" name="CasellaDiTesto 53">
            <a:extLst>
              <a:ext uri="{FF2B5EF4-FFF2-40B4-BE49-F238E27FC236}">
                <a16:creationId xmlns:a16="http://schemas.microsoft.com/office/drawing/2014/main" id="{D65E92BB-EF6B-432C-13E5-B65205B66C4A}"/>
              </a:ext>
            </a:extLst>
          </p:cNvPr>
          <p:cNvSpPr txBox="1"/>
          <p:nvPr/>
        </p:nvSpPr>
        <p:spPr>
          <a:xfrm>
            <a:off x="542700" y="1808453"/>
            <a:ext cx="1221938" cy="369332"/>
          </a:xfrm>
          <a:prstGeom prst="rect">
            <a:avLst/>
          </a:prstGeom>
          <a:noFill/>
        </p:spPr>
        <p:txBody>
          <a:bodyPr wrap="none" rtlCol="0">
            <a:spAutoFit/>
          </a:bodyPr>
          <a:lstStyle/>
          <a:p>
            <a:r>
              <a:rPr lang="it-IT" dirty="0" err="1">
                <a:highlight>
                  <a:srgbClr val="C0C0C0"/>
                </a:highlight>
              </a:rPr>
              <a:t>instrument</a:t>
            </a:r>
            <a:endParaRPr lang="it-IT" dirty="0">
              <a:highlight>
                <a:srgbClr val="C0C0C0"/>
              </a:highlight>
            </a:endParaRPr>
          </a:p>
        </p:txBody>
      </p:sp>
      <p:sp>
        <p:nvSpPr>
          <p:cNvPr id="55" name="CasellaDiTesto 54">
            <a:extLst>
              <a:ext uri="{FF2B5EF4-FFF2-40B4-BE49-F238E27FC236}">
                <a16:creationId xmlns:a16="http://schemas.microsoft.com/office/drawing/2014/main" id="{662FD981-3952-4B81-1889-CEA7B1313F88}"/>
              </a:ext>
            </a:extLst>
          </p:cNvPr>
          <p:cNvSpPr txBox="1"/>
          <p:nvPr/>
        </p:nvSpPr>
        <p:spPr>
          <a:xfrm>
            <a:off x="985193" y="3210487"/>
            <a:ext cx="336952" cy="369332"/>
          </a:xfrm>
          <a:prstGeom prst="rect">
            <a:avLst/>
          </a:prstGeom>
          <a:noFill/>
        </p:spPr>
        <p:txBody>
          <a:bodyPr wrap="none" rtlCol="0">
            <a:spAutoFit/>
          </a:bodyPr>
          <a:lstStyle/>
          <a:p>
            <a:r>
              <a:rPr lang="it-IT" dirty="0">
                <a:highlight>
                  <a:srgbClr val="C0C0C0"/>
                </a:highlight>
              </a:rPr>
              <a:t>x </a:t>
            </a:r>
          </a:p>
        </p:txBody>
      </p:sp>
      <p:sp>
        <p:nvSpPr>
          <p:cNvPr id="3" name="Rettangolo 2">
            <a:extLst>
              <a:ext uri="{FF2B5EF4-FFF2-40B4-BE49-F238E27FC236}">
                <a16:creationId xmlns:a16="http://schemas.microsoft.com/office/drawing/2014/main" id="{3DCC6637-4510-08BD-3AF9-6A60A8D12B51}"/>
              </a:ext>
            </a:extLst>
          </p:cNvPr>
          <p:cNvSpPr/>
          <p:nvPr/>
        </p:nvSpPr>
        <p:spPr>
          <a:xfrm>
            <a:off x="6886939" y="1548965"/>
            <a:ext cx="1982625" cy="153824"/>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ontent Placeholder 2">
            <a:extLst>
              <a:ext uri="{FF2B5EF4-FFF2-40B4-BE49-F238E27FC236}">
                <a16:creationId xmlns:a16="http://schemas.microsoft.com/office/drawing/2014/main" id="{AD8C861F-0A9E-2649-E269-4645B69DD7C0}"/>
              </a:ext>
            </a:extLst>
          </p:cNvPr>
          <p:cNvSpPr txBox="1">
            <a:spLocks/>
          </p:cNvSpPr>
          <p:nvPr/>
        </p:nvSpPr>
        <p:spPr>
          <a:xfrm>
            <a:off x="2290719" y="3689607"/>
            <a:ext cx="6759277" cy="255667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endParaRPr lang="en-US" b="1" dirty="0">
              <a:latin typeface="Courier New" panose="02070309020205020404" pitchFamily="49" charset="0"/>
              <a:cs typeface="Courier New" panose="02070309020205020404" pitchFamily="49" charset="0"/>
            </a:endParaRPr>
          </a:p>
        </p:txBody>
      </p:sp>
      <p:sp>
        <p:nvSpPr>
          <p:cNvPr id="5" name="Content Placeholder 2">
            <a:extLst>
              <a:ext uri="{FF2B5EF4-FFF2-40B4-BE49-F238E27FC236}">
                <a16:creationId xmlns:a16="http://schemas.microsoft.com/office/drawing/2014/main" id="{D7FBBB73-4664-A884-A558-04BA2E9CDCAF}"/>
              </a:ext>
            </a:extLst>
          </p:cNvPr>
          <p:cNvSpPr txBox="1">
            <a:spLocks/>
          </p:cNvSpPr>
          <p:nvPr/>
        </p:nvSpPr>
        <p:spPr>
          <a:xfrm>
            <a:off x="2281727" y="3565200"/>
            <a:ext cx="6578841" cy="470376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ctr"/>
            <a:endParaRPr lang="en-US" b="1" dirty="0">
              <a:solidFill>
                <a:schemeClr val="accent1"/>
              </a:solidFill>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(int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255;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	secret = instrument[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a:t>
            </a:r>
          </a:p>
        </p:txBody>
      </p:sp>
      <p:sp>
        <p:nvSpPr>
          <p:cNvPr id="56" name="CasellaDiTesto 55">
            <a:extLst>
              <a:ext uri="{FF2B5EF4-FFF2-40B4-BE49-F238E27FC236}">
                <a16:creationId xmlns:a16="http://schemas.microsoft.com/office/drawing/2014/main" id="{22E08C36-C1D0-627A-8747-D98D804F9E65}"/>
              </a:ext>
            </a:extLst>
          </p:cNvPr>
          <p:cNvSpPr txBox="1"/>
          <p:nvPr/>
        </p:nvSpPr>
        <p:spPr>
          <a:xfrm>
            <a:off x="659623" y="4832853"/>
            <a:ext cx="988091" cy="307777"/>
          </a:xfrm>
          <a:prstGeom prst="rect">
            <a:avLst/>
          </a:prstGeom>
          <a:noFill/>
        </p:spPr>
        <p:txBody>
          <a:bodyPr wrap="none" rtlCol="0">
            <a:spAutoFit/>
          </a:bodyPr>
          <a:lstStyle/>
          <a:p>
            <a:r>
              <a:rPr lang="it-IT" sz="1400" dirty="0">
                <a:highlight>
                  <a:srgbClr val="C0C0C0"/>
                </a:highlight>
              </a:rPr>
              <a:t>target data</a:t>
            </a:r>
          </a:p>
        </p:txBody>
      </p:sp>
      <p:sp>
        <p:nvSpPr>
          <p:cNvPr id="57" name="Rettangolo 56">
            <a:extLst>
              <a:ext uri="{FF2B5EF4-FFF2-40B4-BE49-F238E27FC236}">
                <a16:creationId xmlns:a16="http://schemas.microsoft.com/office/drawing/2014/main" id="{3A3A9121-3838-0765-21B8-C32511342313}"/>
              </a:ext>
            </a:extLst>
          </p:cNvPr>
          <p:cNvSpPr/>
          <p:nvPr/>
        </p:nvSpPr>
        <p:spPr>
          <a:xfrm>
            <a:off x="162360" y="4601508"/>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8" name="Rettangolo 57">
            <a:extLst>
              <a:ext uri="{FF2B5EF4-FFF2-40B4-BE49-F238E27FC236}">
                <a16:creationId xmlns:a16="http://schemas.microsoft.com/office/drawing/2014/main" id="{E3709175-2004-FC44-1F89-13F9BC6F0024}"/>
              </a:ext>
            </a:extLst>
          </p:cNvPr>
          <p:cNvSpPr/>
          <p:nvPr/>
        </p:nvSpPr>
        <p:spPr>
          <a:xfrm>
            <a:off x="162362" y="47613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42FEB286-DFF5-B617-3F1F-C597FBD942B3}"/>
              </a:ext>
            </a:extLst>
          </p:cNvPr>
          <p:cNvSpPr/>
          <p:nvPr/>
        </p:nvSpPr>
        <p:spPr>
          <a:xfrm>
            <a:off x="162363" y="5067603"/>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0" name="Rettangolo 59">
            <a:extLst>
              <a:ext uri="{FF2B5EF4-FFF2-40B4-BE49-F238E27FC236}">
                <a16:creationId xmlns:a16="http://schemas.microsoft.com/office/drawing/2014/main" id="{96786DF7-C44E-4488-D362-675B52264DC6}"/>
              </a:ext>
            </a:extLst>
          </p:cNvPr>
          <p:cNvSpPr/>
          <p:nvPr/>
        </p:nvSpPr>
        <p:spPr>
          <a:xfrm>
            <a:off x="162362" y="5211457"/>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1" name="Rettangolo 60">
            <a:extLst>
              <a:ext uri="{FF2B5EF4-FFF2-40B4-BE49-F238E27FC236}">
                <a16:creationId xmlns:a16="http://schemas.microsoft.com/office/drawing/2014/main" id="{6D4BE5C1-28BD-7F1F-12EC-D80D77D53287}"/>
              </a:ext>
            </a:extLst>
          </p:cNvPr>
          <p:cNvSpPr/>
          <p:nvPr/>
        </p:nvSpPr>
        <p:spPr>
          <a:xfrm>
            <a:off x="162365" y="535851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2" name="Rettangolo 61">
            <a:extLst>
              <a:ext uri="{FF2B5EF4-FFF2-40B4-BE49-F238E27FC236}">
                <a16:creationId xmlns:a16="http://schemas.microsoft.com/office/drawing/2014/main" id="{D2D10426-4F04-3819-93F6-63D24A94AA0B}"/>
              </a:ext>
            </a:extLst>
          </p:cNvPr>
          <p:cNvSpPr/>
          <p:nvPr/>
        </p:nvSpPr>
        <p:spPr>
          <a:xfrm>
            <a:off x="162363" y="552088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3" name="Rettangolo 62">
            <a:extLst>
              <a:ext uri="{FF2B5EF4-FFF2-40B4-BE49-F238E27FC236}">
                <a16:creationId xmlns:a16="http://schemas.microsoft.com/office/drawing/2014/main" id="{7274F736-C719-2E14-6F1F-518976984B1E}"/>
              </a:ext>
            </a:extLst>
          </p:cNvPr>
          <p:cNvSpPr/>
          <p:nvPr/>
        </p:nvSpPr>
        <p:spPr>
          <a:xfrm>
            <a:off x="162365" y="5683250"/>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4" name="Rettangolo 63">
            <a:extLst>
              <a:ext uri="{FF2B5EF4-FFF2-40B4-BE49-F238E27FC236}">
                <a16:creationId xmlns:a16="http://schemas.microsoft.com/office/drawing/2014/main" id="{6C42BE8E-2D9F-0E0B-2F07-571E4588778F}"/>
              </a:ext>
            </a:extLst>
          </p:cNvPr>
          <p:cNvSpPr/>
          <p:nvPr/>
        </p:nvSpPr>
        <p:spPr>
          <a:xfrm>
            <a:off x="162364" y="5827104"/>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5" name="Rettangolo 64">
            <a:extLst>
              <a:ext uri="{FF2B5EF4-FFF2-40B4-BE49-F238E27FC236}">
                <a16:creationId xmlns:a16="http://schemas.microsoft.com/office/drawing/2014/main" id="{A4F3CEB9-ADE0-3ACA-C587-63BBA103FB8B}"/>
              </a:ext>
            </a:extLst>
          </p:cNvPr>
          <p:cNvSpPr/>
          <p:nvPr/>
        </p:nvSpPr>
        <p:spPr>
          <a:xfrm>
            <a:off x="6877948" y="2318034"/>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6" name="Rettangolo 65">
            <a:extLst>
              <a:ext uri="{FF2B5EF4-FFF2-40B4-BE49-F238E27FC236}">
                <a16:creationId xmlns:a16="http://schemas.microsoft.com/office/drawing/2014/main" id="{369D176D-4AE5-ED1E-FECA-A4CC70539EF0}"/>
              </a:ext>
            </a:extLst>
          </p:cNvPr>
          <p:cNvSpPr/>
          <p:nvPr/>
        </p:nvSpPr>
        <p:spPr>
          <a:xfrm>
            <a:off x="6877947" y="246188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7" name="Rettangolo 66">
            <a:extLst>
              <a:ext uri="{FF2B5EF4-FFF2-40B4-BE49-F238E27FC236}">
                <a16:creationId xmlns:a16="http://schemas.microsoft.com/office/drawing/2014/main" id="{A8308C39-4A1A-0403-47EF-B8FFC8B47348}"/>
              </a:ext>
            </a:extLst>
          </p:cNvPr>
          <p:cNvSpPr/>
          <p:nvPr/>
        </p:nvSpPr>
        <p:spPr>
          <a:xfrm>
            <a:off x="6877949" y="2624258"/>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8" name="Rettangolo 67">
            <a:extLst>
              <a:ext uri="{FF2B5EF4-FFF2-40B4-BE49-F238E27FC236}">
                <a16:creationId xmlns:a16="http://schemas.microsoft.com/office/drawing/2014/main" id="{A4E402F7-B267-4A4F-72A6-56B738A14E7A}"/>
              </a:ext>
            </a:extLst>
          </p:cNvPr>
          <p:cNvSpPr/>
          <p:nvPr/>
        </p:nvSpPr>
        <p:spPr>
          <a:xfrm>
            <a:off x="6877948" y="2768112"/>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9" name="Rettangolo 68">
            <a:extLst>
              <a:ext uri="{FF2B5EF4-FFF2-40B4-BE49-F238E27FC236}">
                <a16:creationId xmlns:a16="http://schemas.microsoft.com/office/drawing/2014/main" id="{DC4F43FE-5C44-B66B-D4DD-6EF5C5C2DB1B}"/>
              </a:ext>
            </a:extLst>
          </p:cNvPr>
          <p:cNvSpPr/>
          <p:nvPr/>
        </p:nvSpPr>
        <p:spPr>
          <a:xfrm>
            <a:off x="6877951" y="2915165"/>
            <a:ext cx="1982625" cy="1538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0" name="Rettangolo 69">
            <a:extLst>
              <a:ext uri="{FF2B5EF4-FFF2-40B4-BE49-F238E27FC236}">
                <a16:creationId xmlns:a16="http://schemas.microsoft.com/office/drawing/2014/main" id="{9D4036A6-6169-DF36-C62E-E00B46816327}"/>
              </a:ext>
            </a:extLst>
          </p:cNvPr>
          <p:cNvSpPr/>
          <p:nvPr/>
        </p:nvSpPr>
        <p:spPr>
          <a:xfrm>
            <a:off x="6887907" y="246111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1" name="CasellaDiTesto 70">
            <a:extLst>
              <a:ext uri="{FF2B5EF4-FFF2-40B4-BE49-F238E27FC236}">
                <a16:creationId xmlns:a16="http://schemas.microsoft.com/office/drawing/2014/main" id="{18CD8C96-710E-65FB-68B4-3382430E6068}"/>
              </a:ext>
            </a:extLst>
          </p:cNvPr>
          <p:cNvSpPr txBox="1"/>
          <p:nvPr/>
        </p:nvSpPr>
        <p:spPr>
          <a:xfrm>
            <a:off x="7385169" y="2388732"/>
            <a:ext cx="988091" cy="307777"/>
          </a:xfrm>
          <a:prstGeom prst="rect">
            <a:avLst/>
          </a:prstGeom>
          <a:noFill/>
        </p:spPr>
        <p:txBody>
          <a:bodyPr wrap="none" rtlCol="0">
            <a:spAutoFit/>
          </a:bodyPr>
          <a:lstStyle/>
          <a:p>
            <a:r>
              <a:rPr lang="it-IT" sz="1400" dirty="0">
                <a:highlight>
                  <a:srgbClr val="C0C0C0"/>
                </a:highlight>
              </a:rPr>
              <a:t>target data</a:t>
            </a:r>
          </a:p>
        </p:txBody>
      </p:sp>
      <p:sp>
        <p:nvSpPr>
          <p:cNvPr id="72" name="Rettangolo 71">
            <a:extLst>
              <a:ext uri="{FF2B5EF4-FFF2-40B4-BE49-F238E27FC236}">
                <a16:creationId xmlns:a16="http://schemas.microsoft.com/office/drawing/2014/main" id="{4DA30BF5-8338-93FB-6F57-40499E8C3220}"/>
              </a:ext>
            </a:extLst>
          </p:cNvPr>
          <p:cNvSpPr/>
          <p:nvPr/>
        </p:nvSpPr>
        <p:spPr>
          <a:xfrm>
            <a:off x="162356" y="4913779"/>
            <a:ext cx="1982625" cy="1538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3" name="Rettangolo 72">
            <a:extLst>
              <a:ext uri="{FF2B5EF4-FFF2-40B4-BE49-F238E27FC236}">
                <a16:creationId xmlns:a16="http://schemas.microsoft.com/office/drawing/2014/main" id="{9E534E4D-8386-B045-6D2D-529FA6E4AE05}"/>
              </a:ext>
            </a:extLst>
          </p:cNvPr>
          <p:cNvSpPr/>
          <p:nvPr/>
        </p:nvSpPr>
        <p:spPr>
          <a:xfrm>
            <a:off x="172329" y="4298132"/>
            <a:ext cx="1982625" cy="153824"/>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4" name="CasellaDiTesto 73">
            <a:extLst>
              <a:ext uri="{FF2B5EF4-FFF2-40B4-BE49-F238E27FC236}">
                <a16:creationId xmlns:a16="http://schemas.microsoft.com/office/drawing/2014/main" id="{9118A4CE-32ED-49F2-4AEA-AAA8BC733F3D}"/>
              </a:ext>
            </a:extLst>
          </p:cNvPr>
          <p:cNvSpPr txBox="1"/>
          <p:nvPr/>
        </p:nvSpPr>
        <p:spPr>
          <a:xfrm>
            <a:off x="669591" y="4225752"/>
            <a:ext cx="988091" cy="307777"/>
          </a:xfrm>
          <a:prstGeom prst="rect">
            <a:avLst/>
          </a:prstGeom>
          <a:noFill/>
        </p:spPr>
        <p:txBody>
          <a:bodyPr wrap="none" rtlCol="0">
            <a:spAutoFit/>
          </a:bodyPr>
          <a:lstStyle/>
          <a:p>
            <a:r>
              <a:rPr lang="it-IT" sz="1400" dirty="0">
                <a:highlight>
                  <a:srgbClr val="C0C0C0"/>
                </a:highlight>
              </a:rPr>
              <a:t>target data</a:t>
            </a:r>
          </a:p>
        </p:txBody>
      </p:sp>
    </p:spTree>
    <p:extLst>
      <p:ext uri="{BB962C8B-B14F-4D97-AF65-F5344CB8AC3E}">
        <p14:creationId xmlns:p14="http://schemas.microsoft.com/office/powerpoint/2010/main" val="284489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3">
            <a:extLst>
              <a:ext uri="{FF2B5EF4-FFF2-40B4-BE49-F238E27FC236}">
                <a16:creationId xmlns:a16="http://schemas.microsoft.com/office/drawing/2014/main" id="{5FE02BCE-4929-8183-BAF0-73FF130A398C}"/>
              </a:ext>
            </a:extLst>
          </p:cNvPr>
          <p:cNvSpPr txBox="1">
            <a:spLocks noGrp="1"/>
          </p:cNvSpPr>
          <p:nvPr>
            <p:ph idx="1"/>
          </p:nvPr>
        </p:nvSpPr>
        <p:spPr>
          <a:xfrm>
            <a:off x="571500" y="1108149"/>
            <a:ext cx="8001000" cy="2737575"/>
          </a:xfrm>
        </p:spPr>
        <p:txBody>
          <a:bodyPr>
            <a:normAutofit fontScale="92500" lnSpcReduction="10000"/>
          </a:bodyPr>
          <a:lstStyle/>
          <a:p>
            <a:pPr lvl="0">
              <a:lnSpc>
                <a:spcPct val="80000"/>
              </a:lnSpc>
            </a:pPr>
            <a:r>
              <a:rPr lang="en-US" b="1" dirty="0"/>
              <a:t>A super simple example:</a:t>
            </a:r>
          </a:p>
          <a:p>
            <a:pPr lvl="0">
              <a:lnSpc>
                <a:spcPct val="80000"/>
              </a:lnSpc>
            </a:pPr>
            <a:endParaRPr lang="en-US" dirty="0"/>
          </a:p>
          <a:p>
            <a:pPr marL="342900" lvl="0" indent="-342900">
              <a:lnSpc>
                <a:spcPct val="80000"/>
              </a:lnSpc>
              <a:buFont typeface="Arial" panose="020B0604020202020204" pitchFamily="34" charset="0"/>
              <a:buChar char="•"/>
            </a:pPr>
            <a:r>
              <a:rPr lang="en-US" dirty="0"/>
              <a:t>You have a red pot and a blue pot</a:t>
            </a:r>
          </a:p>
          <a:p>
            <a:pPr marL="342900" lvl="0" indent="-342900">
              <a:lnSpc>
                <a:spcPct val="80000"/>
              </a:lnSpc>
              <a:buFont typeface="Arial" panose="020B0604020202020204" pitchFamily="34" charset="0"/>
              <a:buChar char="•"/>
            </a:pPr>
            <a:r>
              <a:rPr lang="en-US" dirty="0"/>
              <a:t>You put $28 in one of the pots and $10 in the other: </a:t>
            </a:r>
            <a:br>
              <a:rPr lang="en-US" dirty="0"/>
            </a:br>
            <a:br>
              <a:rPr lang="en-US" dirty="0"/>
            </a:br>
            <a:br>
              <a:rPr lang="en-US" dirty="0"/>
            </a:br>
            <a:br>
              <a:rPr lang="en-US" dirty="0"/>
            </a:br>
            <a:br>
              <a:rPr lang="en-US" dirty="0"/>
            </a:br>
            <a:br>
              <a:rPr lang="en-US" dirty="0"/>
            </a:br>
            <a:endParaRPr lang="en-US" dirty="0"/>
          </a:p>
          <a:p>
            <a:pPr lvl="0">
              <a:lnSpc>
                <a:spcPct val="80000"/>
              </a:lnSpc>
            </a:pPr>
            <a:endParaRPr lang="en-US" dirty="0"/>
          </a:p>
          <a:p>
            <a:pPr lvl="0">
              <a:lnSpc>
                <a:spcPct val="80000"/>
              </a:lnSpc>
              <a:buNone/>
            </a:pPr>
            <a:endParaRPr lang="en-US" dirty="0"/>
          </a:p>
        </p:txBody>
      </p:sp>
      <p:grpSp>
        <p:nvGrpSpPr>
          <p:cNvPr id="7" name="Group 25">
            <a:extLst>
              <a:ext uri="{FF2B5EF4-FFF2-40B4-BE49-F238E27FC236}">
                <a16:creationId xmlns:a16="http://schemas.microsoft.com/office/drawing/2014/main" id="{D6162E2B-7CAE-D6E6-CE48-ED803AB99A3F}"/>
              </a:ext>
            </a:extLst>
          </p:cNvPr>
          <p:cNvGrpSpPr/>
          <p:nvPr/>
        </p:nvGrpSpPr>
        <p:grpSpPr>
          <a:xfrm>
            <a:off x="2514600" y="2518721"/>
            <a:ext cx="4292605" cy="1243017"/>
            <a:chOff x="2514600" y="2362196"/>
            <a:chExt cx="4292605" cy="1243017"/>
          </a:xfrm>
        </p:grpSpPr>
        <p:grpSp>
          <p:nvGrpSpPr>
            <p:cNvPr id="8" name="Group 23">
              <a:extLst>
                <a:ext uri="{FF2B5EF4-FFF2-40B4-BE49-F238E27FC236}">
                  <a16:creationId xmlns:a16="http://schemas.microsoft.com/office/drawing/2014/main" id="{0A7507EF-3AF9-1315-7957-6A926BA8E272}"/>
                </a:ext>
              </a:extLst>
            </p:cNvPr>
            <p:cNvGrpSpPr/>
            <p:nvPr/>
          </p:nvGrpSpPr>
          <p:grpSpPr>
            <a:xfrm>
              <a:off x="2514600" y="2362196"/>
              <a:ext cx="1701798" cy="1243017"/>
              <a:chOff x="2514600" y="2362196"/>
              <a:chExt cx="1701798" cy="1243017"/>
            </a:xfrm>
          </p:grpSpPr>
          <p:sp>
            <p:nvSpPr>
              <p:cNvPr id="17" name="Freeform 6">
                <a:extLst>
                  <a:ext uri="{FF2B5EF4-FFF2-40B4-BE49-F238E27FC236}">
                    <a16:creationId xmlns:a16="http://schemas.microsoft.com/office/drawing/2014/main" id="{B668DDEC-501E-ED78-1C0A-DC6806D52E1F}"/>
                  </a:ext>
                </a:extLst>
              </p:cNvPr>
              <p:cNvSpPr/>
              <p:nvPr/>
            </p:nvSpPr>
            <p:spPr>
              <a:xfrm>
                <a:off x="2660647"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8" name="Freeform 7">
                <a:extLst>
                  <a:ext uri="{FF2B5EF4-FFF2-40B4-BE49-F238E27FC236}">
                    <a16:creationId xmlns:a16="http://schemas.microsoft.com/office/drawing/2014/main" id="{DC92E39F-D3B5-CC45-B2DD-86D67FA03A6D}"/>
                  </a:ext>
                </a:extLst>
              </p:cNvPr>
              <p:cNvSpPr/>
              <p:nvPr/>
            </p:nvSpPr>
            <p:spPr>
              <a:xfrm>
                <a:off x="2660647"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00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9" name="Freeform 8">
                <a:extLst>
                  <a:ext uri="{FF2B5EF4-FFF2-40B4-BE49-F238E27FC236}">
                    <a16:creationId xmlns:a16="http://schemas.microsoft.com/office/drawing/2014/main" id="{EB72A5F6-70DB-5627-FFCE-5526E7742B98}"/>
                  </a:ext>
                </a:extLst>
              </p:cNvPr>
              <p:cNvSpPr/>
              <p:nvPr/>
            </p:nvSpPr>
            <p:spPr>
              <a:xfrm>
                <a:off x="2714625"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0" name="Freeform 9">
                <a:extLst>
                  <a:ext uri="{FF2B5EF4-FFF2-40B4-BE49-F238E27FC236}">
                    <a16:creationId xmlns:a16="http://schemas.microsoft.com/office/drawing/2014/main" id="{7B2F71F8-11EF-0D85-C570-E04423F1A55F}"/>
                  </a:ext>
                </a:extLst>
              </p:cNvPr>
              <p:cNvSpPr/>
              <p:nvPr/>
            </p:nvSpPr>
            <p:spPr>
              <a:xfrm>
                <a:off x="2709860"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1" name="Freeform 10">
                <a:extLst>
                  <a:ext uri="{FF2B5EF4-FFF2-40B4-BE49-F238E27FC236}">
                    <a16:creationId xmlns:a16="http://schemas.microsoft.com/office/drawing/2014/main" id="{CCA2233E-B51F-74AE-9863-E021A0FEDBE2}"/>
                  </a:ext>
                </a:extLst>
              </p:cNvPr>
              <p:cNvSpPr/>
              <p:nvPr/>
            </p:nvSpPr>
            <p:spPr>
              <a:xfrm>
                <a:off x="251460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2" name="Freeform 11">
                <a:extLst>
                  <a:ext uri="{FF2B5EF4-FFF2-40B4-BE49-F238E27FC236}">
                    <a16:creationId xmlns:a16="http://schemas.microsoft.com/office/drawing/2014/main" id="{48E1868F-36A0-9EF2-B24D-16A2C8F7C6C1}"/>
                  </a:ext>
                </a:extLst>
              </p:cNvPr>
              <p:cNvSpPr/>
              <p:nvPr/>
            </p:nvSpPr>
            <p:spPr>
              <a:xfrm>
                <a:off x="3970333"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23" name="Freeform 12">
                <a:extLst>
                  <a:ext uri="{FF2B5EF4-FFF2-40B4-BE49-F238E27FC236}">
                    <a16:creationId xmlns:a16="http://schemas.microsoft.com/office/drawing/2014/main" id="{C329DEA3-598B-7A7A-A867-611A9EB5E247}"/>
                  </a:ext>
                </a:extLst>
              </p:cNvPr>
              <p:cNvSpPr/>
              <p:nvPr/>
            </p:nvSpPr>
            <p:spPr>
              <a:xfrm>
                <a:off x="3216273"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CC000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nvGrpSpPr>
            <p:cNvPr id="9" name="Group 24">
              <a:extLst>
                <a:ext uri="{FF2B5EF4-FFF2-40B4-BE49-F238E27FC236}">
                  <a16:creationId xmlns:a16="http://schemas.microsoft.com/office/drawing/2014/main" id="{78FBE7F2-E63A-3132-99BD-32D9F23BB10E}"/>
                </a:ext>
              </a:extLst>
            </p:cNvPr>
            <p:cNvGrpSpPr/>
            <p:nvPr/>
          </p:nvGrpSpPr>
          <p:grpSpPr>
            <a:xfrm>
              <a:off x="5105396" y="2362196"/>
              <a:ext cx="1701809" cy="1243017"/>
              <a:chOff x="5105396" y="2362196"/>
              <a:chExt cx="1701809" cy="1243017"/>
            </a:xfrm>
          </p:grpSpPr>
          <p:sp>
            <p:nvSpPr>
              <p:cNvPr id="10" name="Freeform 13">
                <a:extLst>
                  <a:ext uri="{FF2B5EF4-FFF2-40B4-BE49-F238E27FC236}">
                    <a16:creationId xmlns:a16="http://schemas.microsoft.com/office/drawing/2014/main" id="{B46B1517-82DB-AF3C-8FF0-EAA82605C696}"/>
                  </a:ext>
                </a:extLst>
              </p:cNvPr>
              <p:cNvSpPr/>
              <p:nvPr/>
            </p:nvSpPr>
            <p:spPr>
              <a:xfrm>
                <a:off x="5251454" y="2679704"/>
                <a:ext cx="1408111" cy="925509"/>
              </a:xfrm>
              <a:custGeom>
                <a:avLst/>
                <a:gdLst>
                  <a:gd name="f0" fmla="val 10800000"/>
                  <a:gd name="f1" fmla="val 5400000"/>
                  <a:gd name="f2" fmla="val 180"/>
                  <a:gd name="f3" fmla="val w"/>
                  <a:gd name="f4" fmla="val h"/>
                  <a:gd name="f5" fmla="val 0"/>
                  <a:gd name="f6" fmla="val 1773"/>
                  <a:gd name="f7" fmla="val 1167"/>
                  <a:gd name="f8" fmla="val 1702"/>
                  <a:gd name="f9" fmla="val 30"/>
                  <a:gd name="f10" fmla="val 1712"/>
                  <a:gd name="f11" fmla="val 26"/>
                  <a:gd name="f12" fmla="val 1721"/>
                  <a:gd name="f13" fmla="val 23"/>
                  <a:gd name="f14" fmla="val 1730"/>
                  <a:gd name="f15" fmla="val 19"/>
                  <a:gd name="f16" fmla="val 1739"/>
                  <a:gd name="f17" fmla="val 15"/>
                  <a:gd name="f18" fmla="val 1749"/>
                  <a:gd name="f19" fmla="val 11"/>
                  <a:gd name="f20" fmla="val 1756"/>
                  <a:gd name="f21" fmla="val 8"/>
                  <a:gd name="f22" fmla="val 1765"/>
                  <a:gd name="f23" fmla="val 4"/>
                  <a:gd name="f24" fmla="val 1771"/>
                  <a:gd name="f25" fmla="val 17"/>
                  <a:gd name="f26" fmla="val 32"/>
                  <a:gd name="f27" fmla="val 1758"/>
                  <a:gd name="f28" fmla="val 47"/>
                  <a:gd name="f29" fmla="val 60"/>
                  <a:gd name="f30" fmla="val 1736"/>
                  <a:gd name="f31" fmla="val 72"/>
                  <a:gd name="f32" fmla="val 1723"/>
                  <a:gd name="f33" fmla="val 87"/>
                  <a:gd name="f34" fmla="val 1710"/>
                  <a:gd name="f35" fmla="val 106"/>
                  <a:gd name="f36" fmla="val 1695"/>
                  <a:gd name="f37" fmla="val 126"/>
                  <a:gd name="f38" fmla="val 1684"/>
                  <a:gd name="f39" fmla="val 146"/>
                  <a:gd name="f40" fmla="val 1673"/>
                  <a:gd name="f41" fmla="val 170"/>
                  <a:gd name="f42" fmla="val 1663"/>
                  <a:gd name="f43" fmla="val 200"/>
                  <a:gd name="f44" fmla="val 1654"/>
                  <a:gd name="f45" fmla="val 233"/>
                  <a:gd name="f46" fmla="val 1650"/>
                  <a:gd name="f47" fmla="val 254"/>
                  <a:gd name="f48" fmla="val 1649"/>
                  <a:gd name="f49" fmla="val 274"/>
                  <a:gd name="f50" fmla="val 1647"/>
                  <a:gd name="f51" fmla="val 298"/>
                  <a:gd name="f52" fmla="val 322"/>
                  <a:gd name="f53" fmla="val 333"/>
                  <a:gd name="f54" fmla="val 344"/>
                  <a:gd name="f55" fmla="val 355"/>
                  <a:gd name="f56" fmla="val 366"/>
                  <a:gd name="f57" fmla="val 1652"/>
                  <a:gd name="f58" fmla="val 415"/>
                  <a:gd name="f59" fmla="val 1658"/>
                  <a:gd name="f60" fmla="val 463"/>
                  <a:gd name="f61" fmla="val 512"/>
                  <a:gd name="f62" fmla="val 1671"/>
                  <a:gd name="f63" fmla="val 562"/>
                  <a:gd name="f64" fmla="val 1678"/>
                  <a:gd name="f65" fmla="val 607"/>
                  <a:gd name="f66" fmla="val 1687"/>
                  <a:gd name="f67" fmla="val 657"/>
                  <a:gd name="f68" fmla="val 1697"/>
                  <a:gd name="f69" fmla="val 707"/>
                  <a:gd name="f70" fmla="val 1706"/>
                  <a:gd name="f71" fmla="val 757"/>
                  <a:gd name="f72" fmla="val 1715"/>
                  <a:gd name="f73" fmla="val 803"/>
                  <a:gd name="f74" fmla="val 843"/>
                  <a:gd name="f75" fmla="val 1728"/>
                  <a:gd name="f76" fmla="val 875"/>
                  <a:gd name="f77" fmla="val 897"/>
                  <a:gd name="f78" fmla="val 912"/>
                  <a:gd name="f79" fmla="val 928"/>
                  <a:gd name="f80" fmla="val 947"/>
                  <a:gd name="f81" fmla="val 967"/>
                  <a:gd name="f82" fmla="val 1662"/>
                  <a:gd name="f83" fmla="val 990"/>
                  <a:gd name="f84" fmla="val 1630"/>
                  <a:gd name="f85" fmla="val 1012"/>
                  <a:gd name="f86" fmla="val 1591"/>
                  <a:gd name="f87" fmla="val 1036"/>
                  <a:gd name="f88" fmla="val 1547"/>
                  <a:gd name="f89" fmla="val 1058"/>
                  <a:gd name="f90" fmla="val 1495"/>
                  <a:gd name="f91" fmla="val 1080"/>
                  <a:gd name="f92" fmla="val 1438"/>
                  <a:gd name="f93" fmla="val 1100"/>
                  <a:gd name="f94" fmla="val 1373"/>
                  <a:gd name="f95" fmla="val 1119"/>
                  <a:gd name="f96" fmla="val 1299"/>
                  <a:gd name="f97" fmla="val 1134"/>
                  <a:gd name="f98" fmla="val 1219"/>
                  <a:gd name="f99" fmla="val 1149"/>
                  <a:gd name="f100" fmla="val 1132"/>
                  <a:gd name="f101" fmla="val 1158"/>
                  <a:gd name="f102" fmla="val 1038"/>
                  <a:gd name="f103" fmla="val 1165"/>
                  <a:gd name="f104" fmla="val 934"/>
                  <a:gd name="f105" fmla="val 831"/>
                  <a:gd name="f106" fmla="val 732"/>
                  <a:gd name="f107" fmla="val 642"/>
                  <a:gd name="f108" fmla="val 555"/>
                  <a:gd name="f109" fmla="val 477"/>
                  <a:gd name="f110" fmla="val 405"/>
                  <a:gd name="f111" fmla="val 338"/>
                  <a:gd name="f112" fmla="val 279"/>
                  <a:gd name="f113" fmla="val 225"/>
                  <a:gd name="f114" fmla="val 181"/>
                  <a:gd name="f115" fmla="val 140"/>
                  <a:gd name="f116" fmla="val 109"/>
                  <a:gd name="f117" fmla="val 85"/>
                  <a:gd name="f118" fmla="val 66"/>
                  <a:gd name="f119" fmla="val 57"/>
                  <a:gd name="f120" fmla="val 53"/>
                  <a:gd name="f121" fmla="val 59"/>
                  <a:gd name="f122" fmla="val 101"/>
                  <a:gd name="f123" fmla="val 116"/>
                  <a:gd name="f124" fmla="val 122"/>
                  <a:gd name="f125" fmla="val 125"/>
                  <a:gd name="f126" fmla="val 124"/>
                  <a:gd name="f127" fmla="val 118"/>
                  <a:gd name="f128" fmla="val 111"/>
                  <a:gd name="f129" fmla="val 90"/>
                  <a:gd name="f130" fmla="val 79"/>
                  <a:gd name="f131" fmla="val 64"/>
                  <a:gd name="f132" fmla="val 51"/>
                  <a:gd name="f133" fmla="val 38"/>
                  <a:gd name="f134" fmla="val 25"/>
                  <a:gd name="f135" fmla="val 16"/>
                  <a:gd name="f136" fmla="val 7"/>
                  <a:gd name="f137" fmla="val 1"/>
                  <a:gd name="f138" fmla="val 14"/>
                  <a:gd name="f139" fmla="val 24"/>
                  <a:gd name="f140" fmla="val 31"/>
                  <a:gd name="f141" fmla="val 40"/>
                  <a:gd name="f142" fmla="val 48"/>
                  <a:gd name="f143" fmla="val 138"/>
                  <a:gd name="f144" fmla="val 58"/>
                  <a:gd name="f145" fmla="val 205"/>
                  <a:gd name="f146" fmla="val 82"/>
                  <a:gd name="f147" fmla="val 268"/>
                  <a:gd name="f148" fmla="val 104"/>
                  <a:gd name="f149" fmla="val 327"/>
                  <a:gd name="f150" fmla="val 386"/>
                  <a:gd name="f151" fmla="val 143"/>
                  <a:gd name="f152" fmla="val 442"/>
                  <a:gd name="f153" fmla="val 158"/>
                  <a:gd name="f154" fmla="val 497"/>
                  <a:gd name="f155" fmla="val 172"/>
                  <a:gd name="f156" fmla="val 183"/>
                  <a:gd name="f157" fmla="val 612"/>
                  <a:gd name="f158" fmla="val 191"/>
                  <a:gd name="f159" fmla="val 673"/>
                  <a:gd name="f160" fmla="val 198"/>
                  <a:gd name="f161" fmla="val 738"/>
                  <a:gd name="f162" fmla="val 202"/>
                  <a:gd name="f163" fmla="val 806"/>
                  <a:gd name="f164" fmla="val 206"/>
                  <a:gd name="f165" fmla="val 881"/>
                  <a:gd name="f166" fmla="val 962"/>
                  <a:gd name="f167" fmla="val 204"/>
                  <a:gd name="f168" fmla="val 1049"/>
                  <a:gd name="f169" fmla="val 1145"/>
                  <a:gd name="f170" fmla="val 193"/>
                  <a:gd name="f171" fmla="val 1193"/>
                  <a:gd name="f172" fmla="val 189"/>
                  <a:gd name="f173" fmla="val 1238"/>
                  <a:gd name="f174" fmla="val 1280"/>
                  <a:gd name="f175" fmla="val 178"/>
                  <a:gd name="f176" fmla="val 1317"/>
                  <a:gd name="f177" fmla="val 1352"/>
                  <a:gd name="f178" fmla="val 163"/>
                  <a:gd name="f179" fmla="val 1386"/>
                  <a:gd name="f180" fmla="val 154"/>
                  <a:gd name="f181" fmla="val 1419"/>
                  <a:gd name="f182" fmla="val 145"/>
                  <a:gd name="f183" fmla="val 1449"/>
                  <a:gd name="f184" fmla="val 133"/>
                  <a:gd name="f185" fmla="val 1478"/>
                  <a:gd name="f186" fmla="val 1508"/>
                  <a:gd name="f187" fmla="val 1538"/>
                  <a:gd name="f188" fmla="val 98"/>
                  <a:gd name="f189" fmla="val 1567"/>
                  <a:gd name="f190" fmla="val 1599"/>
                  <a:gd name="f191" fmla="val 1665"/>
                  <a:gd name="f192" fmla="val 45"/>
                  <a:gd name="f193" fmla="+- 0 0 -90"/>
                  <a:gd name="f194" fmla="*/ f3 1 1773"/>
                  <a:gd name="f195" fmla="*/ f4 1 1167"/>
                  <a:gd name="f196" fmla="val f5"/>
                  <a:gd name="f197" fmla="val f6"/>
                  <a:gd name="f198" fmla="val f7"/>
                  <a:gd name="f199" fmla="*/ f193 f0 1"/>
                  <a:gd name="f200" fmla="+- f198 0 f196"/>
                  <a:gd name="f201" fmla="+- f197 0 f196"/>
                  <a:gd name="f202" fmla="*/ f199 1 f2"/>
                  <a:gd name="f203" fmla="*/ f201 1 1773"/>
                  <a:gd name="f204" fmla="*/ f200 1 1167"/>
                  <a:gd name="f205" fmla="*/ 1721 f201 1"/>
                  <a:gd name="f206" fmla="*/ 23 f200 1"/>
                  <a:gd name="f207" fmla="*/ 1749 f201 1"/>
                  <a:gd name="f208" fmla="*/ 11 f200 1"/>
                  <a:gd name="f209" fmla="*/ 1773 f201 1"/>
                  <a:gd name="f210" fmla="*/ 0 f200 1"/>
                  <a:gd name="f211" fmla="*/ 1758 f201 1"/>
                  <a:gd name="f212" fmla="*/ 47 f200 1"/>
                  <a:gd name="f213" fmla="*/ 1723 f201 1"/>
                  <a:gd name="f214" fmla="*/ 87 f200 1"/>
                  <a:gd name="f215" fmla="*/ 1684 f201 1"/>
                  <a:gd name="f216" fmla="*/ 146 f200 1"/>
                  <a:gd name="f217" fmla="*/ 1654 f201 1"/>
                  <a:gd name="f218" fmla="*/ 233 f200 1"/>
                  <a:gd name="f219" fmla="*/ 1647 f201 1"/>
                  <a:gd name="f220" fmla="*/ 298 f200 1"/>
                  <a:gd name="f221" fmla="*/ 1649 f201 1"/>
                  <a:gd name="f222" fmla="*/ 344 f200 1"/>
                  <a:gd name="f223" fmla="*/ 1652 f201 1"/>
                  <a:gd name="f224" fmla="*/ 415 f200 1"/>
                  <a:gd name="f225" fmla="*/ 1671 f201 1"/>
                  <a:gd name="f226" fmla="*/ 562 f200 1"/>
                  <a:gd name="f227" fmla="*/ 1697 f201 1"/>
                  <a:gd name="f228" fmla="*/ 707 f200 1"/>
                  <a:gd name="f229" fmla="*/ 843 f200 1"/>
                  <a:gd name="f230" fmla="*/ 1728 f201 1"/>
                  <a:gd name="f231" fmla="*/ 912 f200 1"/>
                  <a:gd name="f232" fmla="*/ 1687 f201 1"/>
                  <a:gd name="f233" fmla="*/ 967 f200 1"/>
                  <a:gd name="f234" fmla="*/ 1591 f201 1"/>
                  <a:gd name="f235" fmla="*/ 1036 f200 1"/>
                  <a:gd name="f236" fmla="*/ 1438 f201 1"/>
                  <a:gd name="f237" fmla="*/ 1100 f200 1"/>
                  <a:gd name="f238" fmla="*/ 1219 f201 1"/>
                  <a:gd name="f239" fmla="*/ 1149 f200 1"/>
                  <a:gd name="f240" fmla="*/ 934 f201 1"/>
                  <a:gd name="f241" fmla="*/ 1167 f200 1"/>
                  <a:gd name="f242" fmla="*/ 642 f201 1"/>
                  <a:gd name="f243" fmla="*/ 405 f201 1"/>
                  <a:gd name="f244" fmla="*/ 225 f201 1"/>
                  <a:gd name="f245" fmla="*/ 109 f201 1"/>
                  <a:gd name="f246" fmla="*/ 57 f201 1"/>
                  <a:gd name="f247" fmla="*/ 72 f201 1"/>
                  <a:gd name="f248" fmla="*/ 757 f200 1"/>
                  <a:gd name="f249" fmla="*/ 512 f200 1"/>
                  <a:gd name="f250" fmla="*/ 125 f201 1"/>
                  <a:gd name="f251" fmla="*/ 366 f200 1"/>
                  <a:gd name="f252" fmla="*/ 333 f200 1"/>
                  <a:gd name="f253" fmla="*/ 124 f201 1"/>
                  <a:gd name="f254" fmla="*/ 274 f200 1"/>
                  <a:gd name="f255" fmla="*/ 111 f201 1"/>
                  <a:gd name="f256" fmla="*/ 200 f200 1"/>
                  <a:gd name="f257" fmla="*/ 79 f201 1"/>
                  <a:gd name="f258" fmla="*/ 126 f200 1"/>
                  <a:gd name="f259" fmla="*/ 38 f201 1"/>
                  <a:gd name="f260" fmla="*/ 72 f200 1"/>
                  <a:gd name="f261" fmla="*/ 7 f201 1"/>
                  <a:gd name="f262" fmla="*/ 32 f200 1"/>
                  <a:gd name="f263" fmla="*/ 4 f200 1"/>
                  <a:gd name="f264" fmla="*/ 31 f201 1"/>
                  <a:gd name="f265" fmla="*/ 15 f200 1"/>
                  <a:gd name="f266" fmla="*/ 26 f200 1"/>
                  <a:gd name="f267" fmla="*/ 205 f201 1"/>
                  <a:gd name="f268" fmla="*/ 82 f200 1"/>
                  <a:gd name="f269" fmla="*/ 386 f201 1"/>
                  <a:gd name="f270" fmla="*/ 143 f200 1"/>
                  <a:gd name="f271" fmla="*/ 555 f201 1"/>
                  <a:gd name="f272" fmla="*/ 183 f200 1"/>
                  <a:gd name="f273" fmla="*/ 738 f201 1"/>
                  <a:gd name="f274" fmla="*/ 202 f200 1"/>
                  <a:gd name="f275" fmla="*/ 962 f201 1"/>
                  <a:gd name="f276" fmla="*/ 204 f200 1"/>
                  <a:gd name="f277" fmla="*/ 1193 f201 1"/>
                  <a:gd name="f278" fmla="*/ 189 f200 1"/>
                  <a:gd name="f279" fmla="*/ 1317 f201 1"/>
                  <a:gd name="f280" fmla="*/ 170 f200 1"/>
                  <a:gd name="f281" fmla="*/ 1419 f201 1"/>
                  <a:gd name="f282" fmla="*/ 145 f200 1"/>
                  <a:gd name="f283" fmla="*/ 1508 f201 1"/>
                  <a:gd name="f284" fmla="*/ 111 f200 1"/>
                  <a:gd name="f285" fmla="*/ 1599 f201 1"/>
                  <a:gd name="f286" fmla="*/ 1702 f201 1"/>
                  <a:gd name="f287" fmla="*/ 30 f200 1"/>
                  <a:gd name="f288" fmla="+- f202 0 f1"/>
                  <a:gd name="f289" fmla="*/ f205 1 1773"/>
                  <a:gd name="f290" fmla="*/ f206 1 1167"/>
                  <a:gd name="f291" fmla="*/ f207 1 1773"/>
                  <a:gd name="f292" fmla="*/ f208 1 1167"/>
                  <a:gd name="f293" fmla="*/ f209 1 1773"/>
                  <a:gd name="f294" fmla="*/ f210 1 1167"/>
                  <a:gd name="f295" fmla="*/ f211 1 1773"/>
                  <a:gd name="f296" fmla="*/ f212 1 1167"/>
                  <a:gd name="f297" fmla="*/ f213 1 1773"/>
                  <a:gd name="f298" fmla="*/ f214 1 1167"/>
                  <a:gd name="f299" fmla="*/ f215 1 1773"/>
                  <a:gd name="f300" fmla="*/ f216 1 1167"/>
                  <a:gd name="f301" fmla="*/ f217 1 1773"/>
                  <a:gd name="f302" fmla="*/ f218 1 1167"/>
                  <a:gd name="f303" fmla="*/ f219 1 1773"/>
                  <a:gd name="f304" fmla="*/ f220 1 1167"/>
                  <a:gd name="f305" fmla="*/ f221 1 1773"/>
                  <a:gd name="f306" fmla="*/ f222 1 1167"/>
                  <a:gd name="f307" fmla="*/ f223 1 1773"/>
                  <a:gd name="f308" fmla="*/ f224 1 1167"/>
                  <a:gd name="f309" fmla="*/ f225 1 1773"/>
                  <a:gd name="f310" fmla="*/ f226 1 1167"/>
                  <a:gd name="f311" fmla="*/ f227 1 1773"/>
                  <a:gd name="f312" fmla="*/ f228 1 1167"/>
                  <a:gd name="f313" fmla="*/ f229 1 1167"/>
                  <a:gd name="f314" fmla="*/ f230 1 1773"/>
                  <a:gd name="f315" fmla="*/ f231 1 1167"/>
                  <a:gd name="f316" fmla="*/ f232 1 1773"/>
                  <a:gd name="f317" fmla="*/ f233 1 1167"/>
                  <a:gd name="f318" fmla="*/ f234 1 1773"/>
                  <a:gd name="f319" fmla="*/ f235 1 1167"/>
                  <a:gd name="f320" fmla="*/ f236 1 1773"/>
                  <a:gd name="f321" fmla="*/ f237 1 1167"/>
                  <a:gd name="f322" fmla="*/ f238 1 1773"/>
                  <a:gd name="f323" fmla="*/ f239 1 1167"/>
                  <a:gd name="f324" fmla="*/ f240 1 1773"/>
                  <a:gd name="f325" fmla="*/ f241 1 1167"/>
                  <a:gd name="f326" fmla="*/ f242 1 1773"/>
                  <a:gd name="f327" fmla="*/ f243 1 1773"/>
                  <a:gd name="f328" fmla="*/ f244 1 1773"/>
                  <a:gd name="f329" fmla="*/ f245 1 1773"/>
                  <a:gd name="f330" fmla="*/ f246 1 1773"/>
                  <a:gd name="f331" fmla="*/ f247 1 1773"/>
                  <a:gd name="f332" fmla="*/ f248 1 1167"/>
                  <a:gd name="f333" fmla="*/ f249 1 1167"/>
                  <a:gd name="f334" fmla="*/ f250 1 1773"/>
                  <a:gd name="f335" fmla="*/ f251 1 1167"/>
                  <a:gd name="f336" fmla="*/ f252 1 1167"/>
                  <a:gd name="f337" fmla="*/ f253 1 1773"/>
                  <a:gd name="f338" fmla="*/ f254 1 1167"/>
                  <a:gd name="f339" fmla="*/ f255 1 1773"/>
                  <a:gd name="f340" fmla="*/ f256 1 1167"/>
                  <a:gd name="f341" fmla="*/ f257 1 1773"/>
                  <a:gd name="f342" fmla="*/ f258 1 1167"/>
                  <a:gd name="f343" fmla="*/ f259 1 1773"/>
                  <a:gd name="f344" fmla="*/ f260 1 1167"/>
                  <a:gd name="f345" fmla="*/ f261 1 1773"/>
                  <a:gd name="f346" fmla="*/ f262 1 1167"/>
                  <a:gd name="f347" fmla="*/ f263 1 1167"/>
                  <a:gd name="f348" fmla="*/ f264 1 1773"/>
                  <a:gd name="f349" fmla="*/ f265 1 1167"/>
                  <a:gd name="f350" fmla="*/ f266 1 1167"/>
                  <a:gd name="f351" fmla="*/ f267 1 1773"/>
                  <a:gd name="f352" fmla="*/ f268 1 1167"/>
                  <a:gd name="f353" fmla="*/ f269 1 1773"/>
                  <a:gd name="f354" fmla="*/ f270 1 1167"/>
                  <a:gd name="f355" fmla="*/ f271 1 1773"/>
                  <a:gd name="f356" fmla="*/ f272 1 1167"/>
                  <a:gd name="f357" fmla="*/ f273 1 1773"/>
                  <a:gd name="f358" fmla="*/ f274 1 1167"/>
                  <a:gd name="f359" fmla="*/ f275 1 1773"/>
                  <a:gd name="f360" fmla="*/ f276 1 1167"/>
                  <a:gd name="f361" fmla="*/ f277 1 1773"/>
                  <a:gd name="f362" fmla="*/ f278 1 1167"/>
                  <a:gd name="f363" fmla="*/ f279 1 1773"/>
                  <a:gd name="f364" fmla="*/ f280 1 1167"/>
                  <a:gd name="f365" fmla="*/ f281 1 1773"/>
                  <a:gd name="f366" fmla="*/ f282 1 1167"/>
                  <a:gd name="f367" fmla="*/ f283 1 1773"/>
                  <a:gd name="f368" fmla="*/ f284 1 1167"/>
                  <a:gd name="f369" fmla="*/ f285 1 1773"/>
                  <a:gd name="f370" fmla="*/ f286 1 1773"/>
                  <a:gd name="f371" fmla="*/ f287 1 1167"/>
                  <a:gd name="f372" fmla="*/ 0 1 f203"/>
                  <a:gd name="f373" fmla="*/ f197 1 f203"/>
                  <a:gd name="f374" fmla="*/ 0 1 f204"/>
                  <a:gd name="f375" fmla="*/ f198 1 f204"/>
                  <a:gd name="f376" fmla="*/ f289 1 f203"/>
                  <a:gd name="f377" fmla="*/ f290 1 f204"/>
                  <a:gd name="f378" fmla="*/ f291 1 f203"/>
                  <a:gd name="f379" fmla="*/ f292 1 f204"/>
                  <a:gd name="f380" fmla="*/ f293 1 f203"/>
                  <a:gd name="f381" fmla="*/ f294 1 f204"/>
                  <a:gd name="f382" fmla="*/ f295 1 f203"/>
                  <a:gd name="f383" fmla="*/ f296 1 f204"/>
                  <a:gd name="f384" fmla="*/ f297 1 f203"/>
                  <a:gd name="f385" fmla="*/ f298 1 f204"/>
                  <a:gd name="f386" fmla="*/ f299 1 f203"/>
                  <a:gd name="f387" fmla="*/ f300 1 f204"/>
                  <a:gd name="f388" fmla="*/ f301 1 f203"/>
                  <a:gd name="f389" fmla="*/ f302 1 f204"/>
                  <a:gd name="f390" fmla="*/ f303 1 f203"/>
                  <a:gd name="f391" fmla="*/ f304 1 f204"/>
                  <a:gd name="f392" fmla="*/ f305 1 f203"/>
                  <a:gd name="f393" fmla="*/ f306 1 f204"/>
                  <a:gd name="f394" fmla="*/ f307 1 f203"/>
                  <a:gd name="f395" fmla="*/ f308 1 f204"/>
                  <a:gd name="f396" fmla="*/ f309 1 f203"/>
                  <a:gd name="f397" fmla="*/ f310 1 f204"/>
                  <a:gd name="f398" fmla="*/ f311 1 f203"/>
                  <a:gd name="f399" fmla="*/ f312 1 f204"/>
                  <a:gd name="f400" fmla="*/ f313 1 f204"/>
                  <a:gd name="f401" fmla="*/ f314 1 f203"/>
                  <a:gd name="f402" fmla="*/ f315 1 f204"/>
                  <a:gd name="f403" fmla="*/ f316 1 f203"/>
                  <a:gd name="f404" fmla="*/ f317 1 f204"/>
                  <a:gd name="f405" fmla="*/ f318 1 f203"/>
                  <a:gd name="f406" fmla="*/ f319 1 f204"/>
                  <a:gd name="f407" fmla="*/ f320 1 f203"/>
                  <a:gd name="f408" fmla="*/ f321 1 f204"/>
                  <a:gd name="f409" fmla="*/ f322 1 f203"/>
                  <a:gd name="f410" fmla="*/ f323 1 f204"/>
                  <a:gd name="f411" fmla="*/ f324 1 f203"/>
                  <a:gd name="f412" fmla="*/ f325 1 f204"/>
                  <a:gd name="f413" fmla="*/ f326 1 f203"/>
                  <a:gd name="f414" fmla="*/ f327 1 f203"/>
                  <a:gd name="f415" fmla="*/ f328 1 f203"/>
                  <a:gd name="f416" fmla="*/ f329 1 f203"/>
                  <a:gd name="f417" fmla="*/ f330 1 f203"/>
                  <a:gd name="f418" fmla="*/ f331 1 f203"/>
                  <a:gd name="f419" fmla="*/ f332 1 f204"/>
                  <a:gd name="f420" fmla="*/ f333 1 f204"/>
                  <a:gd name="f421" fmla="*/ f334 1 f203"/>
                  <a:gd name="f422" fmla="*/ f335 1 f204"/>
                  <a:gd name="f423" fmla="*/ f336 1 f204"/>
                  <a:gd name="f424" fmla="*/ f337 1 f203"/>
                  <a:gd name="f425" fmla="*/ f338 1 f204"/>
                  <a:gd name="f426" fmla="*/ f339 1 f203"/>
                  <a:gd name="f427" fmla="*/ f340 1 f204"/>
                  <a:gd name="f428" fmla="*/ f341 1 f203"/>
                  <a:gd name="f429" fmla="*/ f342 1 f204"/>
                  <a:gd name="f430" fmla="*/ f343 1 f203"/>
                  <a:gd name="f431" fmla="*/ f344 1 f204"/>
                  <a:gd name="f432" fmla="*/ f345 1 f203"/>
                  <a:gd name="f433" fmla="*/ f346 1 f204"/>
                  <a:gd name="f434" fmla="*/ f347 1 f204"/>
                  <a:gd name="f435" fmla="*/ f348 1 f203"/>
                  <a:gd name="f436" fmla="*/ f349 1 f204"/>
                  <a:gd name="f437" fmla="*/ f350 1 f204"/>
                  <a:gd name="f438" fmla="*/ f351 1 f203"/>
                  <a:gd name="f439" fmla="*/ f352 1 f204"/>
                  <a:gd name="f440" fmla="*/ f353 1 f203"/>
                  <a:gd name="f441" fmla="*/ f354 1 f204"/>
                  <a:gd name="f442" fmla="*/ f355 1 f203"/>
                  <a:gd name="f443" fmla="*/ f356 1 f204"/>
                  <a:gd name="f444" fmla="*/ f357 1 f203"/>
                  <a:gd name="f445" fmla="*/ f358 1 f204"/>
                  <a:gd name="f446" fmla="*/ f359 1 f203"/>
                  <a:gd name="f447" fmla="*/ f360 1 f204"/>
                  <a:gd name="f448" fmla="*/ f361 1 f203"/>
                  <a:gd name="f449" fmla="*/ f362 1 f204"/>
                  <a:gd name="f450" fmla="*/ f363 1 f203"/>
                  <a:gd name="f451" fmla="*/ f364 1 f204"/>
                  <a:gd name="f452" fmla="*/ f365 1 f203"/>
                  <a:gd name="f453" fmla="*/ f366 1 f204"/>
                  <a:gd name="f454" fmla="*/ f367 1 f203"/>
                  <a:gd name="f455" fmla="*/ f368 1 f204"/>
                  <a:gd name="f456" fmla="*/ f369 1 f203"/>
                  <a:gd name="f457" fmla="*/ f370 1 f203"/>
                  <a:gd name="f458" fmla="*/ f371 1 f204"/>
                  <a:gd name="f459" fmla="*/ f372 f194 1"/>
                  <a:gd name="f460" fmla="*/ f373 f194 1"/>
                  <a:gd name="f461" fmla="*/ f375 f195 1"/>
                  <a:gd name="f462" fmla="*/ f374 f195 1"/>
                  <a:gd name="f463" fmla="*/ f376 f194 1"/>
                  <a:gd name="f464" fmla="*/ f377 f195 1"/>
                  <a:gd name="f465" fmla="*/ f378 f194 1"/>
                  <a:gd name="f466" fmla="*/ f379 f195 1"/>
                  <a:gd name="f467" fmla="*/ f380 f194 1"/>
                  <a:gd name="f468" fmla="*/ f381 f195 1"/>
                  <a:gd name="f469" fmla="*/ f382 f194 1"/>
                  <a:gd name="f470" fmla="*/ f383 f195 1"/>
                  <a:gd name="f471" fmla="*/ f384 f194 1"/>
                  <a:gd name="f472" fmla="*/ f385 f195 1"/>
                  <a:gd name="f473" fmla="*/ f386 f194 1"/>
                  <a:gd name="f474" fmla="*/ f387 f195 1"/>
                  <a:gd name="f475" fmla="*/ f388 f194 1"/>
                  <a:gd name="f476" fmla="*/ f389 f195 1"/>
                  <a:gd name="f477" fmla="*/ f390 f194 1"/>
                  <a:gd name="f478" fmla="*/ f391 f195 1"/>
                  <a:gd name="f479" fmla="*/ f392 f194 1"/>
                  <a:gd name="f480" fmla="*/ f393 f195 1"/>
                  <a:gd name="f481" fmla="*/ f394 f194 1"/>
                  <a:gd name="f482" fmla="*/ f395 f195 1"/>
                  <a:gd name="f483" fmla="*/ f396 f194 1"/>
                  <a:gd name="f484" fmla="*/ f397 f195 1"/>
                  <a:gd name="f485" fmla="*/ f398 f194 1"/>
                  <a:gd name="f486" fmla="*/ f399 f195 1"/>
                  <a:gd name="f487" fmla="*/ f400 f195 1"/>
                  <a:gd name="f488" fmla="*/ f401 f194 1"/>
                  <a:gd name="f489" fmla="*/ f402 f195 1"/>
                  <a:gd name="f490" fmla="*/ f403 f194 1"/>
                  <a:gd name="f491" fmla="*/ f404 f195 1"/>
                  <a:gd name="f492" fmla="*/ f405 f194 1"/>
                  <a:gd name="f493" fmla="*/ f406 f195 1"/>
                  <a:gd name="f494" fmla="*/ f407 f194 1"/>
                  <a:gd name="f495" fmla="*/ f408 f195 1"/>
                  <a:gd name="f496" fmla="*/ f409 f194 1"/>
                  <a:gd name="f497" fmla="*/ f410 f195 1"/>
                  <a:gd name="f498" fmla="*/ f411 f194 1"/>
                  <a:gd name="f499" fmla="*/ f412 f195 1"/>
                  <a:gd name="f500" fmla="*/ f413 f194 1"/>
                  <a:gd name="f501" fmla="*/ f414 f194 1"/>
                  <a:gd name="f502" fmla="*/ f415 f194 1"/>
                  <a:gd name="f503" fmla="*/ f416 f194 1"/>
                  <a:gd name="f504" fmla="*/ f417 f194 1"/>
                  <a:gd name="f505" fmla="*/ f418 f194 1"/>
                  <a:gd name="f506" fmla="*/ f419 f195 1"/>
                  <a:gd name="f507" fmla="*/ f420 f195 1"/>
                  <a:gd name="f508" fmla="*/ f421 f194 1"/>
                  <a:gd name="f509" fmla="*/ f422 f195 1"/>
                  <a:gd name="f510" fmla="*/ f423 f195 1"/>
                  <a:gd name="f511" fmla="*/ f424 f194 1"/>
                  <a:gd name="f512" fmla="*/ f425 f195 1"/>
                  <a:gd name="f513" fmla="*/ f426 f194 1"/>
                  <a:gd name="f514" fmla="*/ f427 f195 1"/>
                  <a:gd name="f515" fmla="*/ f428 f194 1"/>
                  <a:gd name="f516" fmla="*/ f429 f195 1"/>
                  <a:gd name="f517" fmla="*/ f430 f194 1"/>
                  <a:gd name="f518" fmla="*/ f431 f195 1"/>
                  <a:gd name="f519" fmla="*/ f432 f194 1"/>
                  <a:gd name="f520" fmla="*/ f433 f195 1"/>
                  <a:gd name="f521" fmla="*/ f434 f195 1"/>
                  <a:gd name="f522" fmla="*/ f435 f194 1"/>
                  <a:gd name="f523" fmla="*/ f436 f195 1"/>
                  <a:gd name="f524" fmla="*/ f437 f195 1"/>
                  <a:gd name="f525" fmla="*/ f438 f194 1"/>
                  <a:gd name="f526" fmla="*/ f439 f195 1"/>
                  <a:gd name="f527" fmla="*/ f440 f194 1"/>
                  <a:gd name="f528" fmla="*/ f441 f195 1"/>
                  <a:gd name="f529" fmla="*/ f442 f194 1"/>
                  <a:gd name="f530" fmla="*/ f443 f195 1"/>
                  <a:gd name="f531" fmla="*/ f444 f194 1"/>
                  <a:gd name="f532" fmla="*/ f445 f195 1"/>
                  <a:gd name="f533" fmla="*/ f446 f194 1"/>
                  <a:gd name="f534" fmla="*/ f447 f195 1"/>
                  <a:gd name="f535" fmla="*/ f448 f194 1"/>
                  <a:gd name="f536" fmla="*/ f449 f195 1"/>
                  <a:gd name="f537" fmla="*/ f450 f194 1"/>
                  <a:gd name="f538" fmla="*/ f451 f195 1"/>
                  <a:gd name="f539" fmla="*/ f452 f194 1"/>
                  <a:gd name="f540" fmla="*/ f453 f195 1"/>
                  <a:gd name="f541" fmla="*/ f454 f194 1"/>
                  <a:gd name="f542" fmla="*/ f455 f195 1"/>
                  <a:gd name="f543" fmla="*/ f456 f194 1"/>
                  <a:gd name="f544" fmla="*/ f457 f194 1"/>
                  <a:gd name="f545" fmla="*/ f458 f195 1"/>
                </a:gdLst>
                <a:ahLst/>
                <a:cxnLst>
                  <a:cxn ang="3cd4">
                    <a:pos x="hc" y="t"/>
                  </a:cxn>
                  <a:cxn ang="0">
                    <a:pos x="r" y="vc"/>
                  </a:cxn>
                  <a:cxn ang="cd4">
                    <a:pos x="hc" y="b"/>
                  </a:cxn>
                  <a:cxn ang="cd2">
                    <a:pos x="l" y="vc"/>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71" y="f487"/>
                  </a:cxn>
                  <a:cxn ang="f288">
                    <a:pos x="f488" y="f489"/>
                  </a:cxn>
                  <a:cxn ang="f288">
                    <a:pos x="f490" y="f491"/>
                  </a:cxn>
                  <a:cxn ang="f288">
                    <a:pos x="f492" y="f493"/>
                  </a:cxn>
                  <a:cxn ang="f288">
                    <a:pos x="f494" y="f495"/>
                  </a:cxn>
                  <a:cxn ang="f288">
                    <a:pos x="f496" y="f497"/>
                  </a:cxn>
                  <a:cxn ang="f288">
                    <a:pos x="f498" y="f499"/>
                  </a:cxn>
                  <a:cxn ang="f288">
                    <a:pos x="f500" y="f497"/>
                  </a:cxn>
                  <a:cxn ang="f288">
                    <a:pos x="f501" y="f495"/>
                  </a:cxn>
                  <a:cxn ang="f288">
                    <a:pos x="f502" y="f493"/>
                  </a:cxn>
                  <a:cxn ang="f288">
                    <a:pos x="f503" y="f491"/>
                  </a:cxn>
                  <a:cxn ang="f288">
                    <a:pos x="f504" y="f489"/>
                  </a:cxn>
                  <a:cxn ang="f288">
                    <a:pos x="f505" y="f506"/>
                  </a:cxn>
                  <a:cxn ang="f288">
                    <a:pos x="f503" y="f507"/>
                  </a:cxn>
                  <a:cxn ang="f288">
                    <a:pos x="f508" y="f509"/>
                  </a:cxn>
                  <a:cxn ang="f288">
                    <a:pos x="f508" y="f510"/>
                  </a:cxn>
                  <a:cxn ang="f288">
                    <a:pos x="f511" y="f512"/>
                  </a:cxn>
                  <a:cxn ang="f288">
                    <a:pos x="f513" y="f514"/>
                  </a:cxn>
                  <a:cxn ang="f288">
                    <a:pos x="f515" y="f516"/>
                  </a:cxn>
                  <a:cxn ang="f288">
                    <a:pos x="f517" y="f518"/>
                  </a:cxn>
                  <a:cxn ang="f288">
                    <a:pos x="f519" y="f520"/>
                  </a:cxn>
                  <a:cxn ang="f288">
                    <a:pos x="f519" y="f521"/>
                  </a:cxn>
                  <a:cxn ang="f288">
                    <a:pos x="f522" y="f523"/>
                  </a:cxn>
                  <a:cxn ang="f288">
                    <a:pos x="f504" y="f524"/>
                  </a:cxn>
                  <a:cxn ang="f288">
                    <a:pos x="f525" y="f526"/>
                  </a:cxn>
                  <a:cxn ang="f288">
                    <a:pos x="f527" y="f528"/>
                  </a:cxn>
                  <a:cxn ang="f288">
                    <a:pos x="f529" y="f530"/>
                  </a:cxn>
                  <a:cxn ang="f288">
                    <a:pos x="f531" y="f532"/>
                  </a:cxn>
                  <a:cxn ang="f288">
                    <a:pos x="f533" y="f534"/>
                  </a:cxn>
                  <a:cxn ang="f288">
                    <a:pos x="f535" y="f536"/>
                  </a:cxn>
                  <a:cxn ang="f288">
                    <a:pos x="f537" y="f538"/>
                  </a:cxn>
                  <a:cxn ang="f288">
                    <a:pos x="f539" y="f540"/>
                  </a:cxn>
                  <a:cxn ang="f288">
                    <a:pos x="f541" y="f542"/>
                  </a:cxn>
                  <a:cxn ang="f288">
                    <a:pos x="f543" y="f518"/>
                  </a:cxn>
                  <a:cxn ang="f288">
                    <a:pos x="f544" y="f545"/>
                  </a:cxn>
                </a:cxnLst>
                <a:rect l="f459" t="f462" r="f460" b="f461"/>
                <a:pathLst>
                  <a:path w="1773" h="1167">
                    <a:moveTo>
                      <a:pt x="f8" y="f9"/>
                    </a:moveTo>
                    <a:lnTo>
                      <a:pt x="f10" y="f11"/>
                    </a:lnTo>
                    <a:lnTo>
                      <a:pt x="f12" y="f13"/>
                    </a:lnTo>
                    <a:lnTo>
                      <a:pt x="f14" y="f15"/>
                    </a:lnTo>
                    <a:lnTo>
                      <a:pt x="f16" y="f17"/>
                    </a:lnTo>
                    <a:lnTo>
                      <a:pt x="f18" y="f19"/>
                    </a:lnTo>
                    <a:lnTo>
                      <a:pt x="f20" y="f21"/>
                    </a:lnTo>
                    <a:lnTo>
                      <a:pt x="f22" y="f23"/>
                    </a:lnTo>
                    <a:lnTo>
                      <a:pt x="f6" y="f5"/>
                    </a:lnTo>
                    <a:lnTo>
                      <a:pt x="f24" y="f25"/>
                    </a:lnTo>
                    <a:lnTo>
                      <a:pt x="f22" y="f26"/>
                    </a:lnTo>
                    <a:lnTo>
                      <a:pt x="f27" y="f28"/>
                    </a:lnTo>
                    <a:lnTo>
                      <a:pt x="f1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0" y="f52"/>
                    </a:lnTo>
                    <a:lnTo>
                      <a:pt x="f50" y="f53"/>
                    </a:lnTo>
                    <a:lnTo>
                      <a:pt x="f48" y="f54"/>
                    </a:lnTo>
                    <a:lnTo>
                      <a:pt x="f48" y="f55"/>
                    </a:lnTo>
                    <a:lnTo>
                      <a:pt x="f48" y="f56"/>
                    </a:lnTo>
                    <a:lnTo>
                      <a:pt x="f57" y="f58"/>
                    </a:lnTo>
                    <a:lnTo>
                      <a:pt x="f59" y="f60"/>
                    </a:lnTo>
                    <a:lnTo>
                      <a:pt x="f42" y="f61"/>
                    </a:lnTo>
                    <a:lnTo>
                      <a:pt x="f62" y="f63"/>
                    </a:lnTo>
                    <a:lnTo>
                      <a:pt x="f64" y="f65"/>
                    </a:lnTo>
                    <a:lnTo>
                      <a:pt x="f66" y="f67"/>
                    </a:lnTo>
                    <a:lnTo>
                      <a:pt x="f68" y="f69"/>
                    </a:lnTo>
                    <a:lnTo>
                      <a:pt x="f70" y="f71"/>
                    </a:lnTo>
                    <a:lnTo>
                      <a:pt x="f72" y="f73"/>
                    </a:lnTo>
                    <a:lnTo>
                      <a:pt x="f32" y="f74"/>
                    </a:lnTo>
                    <a:lnTo>
                      <a:pt x="f75" y="f76"/>
                    </a:lnTo>
                    <a:lnTo>
                      <a:pt x="f14" y="f77"/>
                    </a:lnTo>
                    <a:lnTo>
                      <a:pt x="f75" y="f78"/>
                    </a:lnTo>
                    <a:lnTo>
                      <a:pt x="f12" y="f79"/>
                    </a:lnTo>
                    <a:lnTo>
                      <a:pt x="f70" y="f80"/>
                    </a:lnTo>
                    <a:lnTo>
                      <a:pt x="f66"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7"/>
                    </a:lnTo>
                    <a:lnTo>
                      <a:pt x="f105" y="f103"/>
                    </a:lnTo>
                    <a:lnTo>
                      <a:pt x="f106" y="f101"/>
                    </a:lnTo>
                    <a:lnTo>
                      <a:pt x="f107" y="f99"/>
                    </a:lnTo>
                    <a:lnTo>
                      <a:pt x="f108" y="f97"/>
                    </a:lnTo>
                    <a:lnTo>
                      <a:pt x="f109" y="f95"/>
                    </a:lnTo>
                    <a:lnTo>
                      <a:pt x="f110" y="f93"/>
                    </a:lnTo>
                    <a:lnTo>
                      <a:pt x="f111" y="f91"/>
                    </a:lnTo>
                    <a:lnTo>
                      <a:pt x="f112" y="f89"/>
                    </a:lnTo>
                    <a:lnTo>
                      <a:pt x="f113" y="f87"/>
                    </a:lnTo>
                    <a:lnTo>
                      <a:pt x="f114" y="f85"/>
                    </a:lnTo>
                    <a:lnTo>
                      <a:pt x="f115" y="f83"/>
                    </a:lnTo>
                    <a:lnTo>
                      <a:pt x="f116" y="f81"/>
                    </a:lnTo>
                    <a:lnTo>
                      <a:pt x="f117" y="f80"/>
                    </a:lnTo>
                    <a:lnTo>
                      <a:pt x="f118" y="f79"/>
                    </a:lnTo>
                    <a:lnTo>
                      <a:pt x="f119" y="f78"/>
                    </a:lnTo>
                    <a:lnTo>
                      <a:pt x="f120" y="f77"/>
                    </a:lnTo>
                    <a:lnTo>
                      <a:pt x="f121" y="f74"/>
                    </a:lnTo>
                    <a:lnTo>
                      <a:pt x="f31" y="f71"/>
                    </a:lnTo>
                    <a:lnTo>
                      <a:pt x="f33" y="f67"/>
                    </a:lnTo>
                    <a:lnTo>
                      <a:pt x="f122" y="f63"/>
                    </a:lnTo>
                    <a:lnTo>
                      <a:pt x="f116" y="f61"/>
                    </a:lnTo>
                    <a:lnTo>
                      <a:pt x="f123" y="f60"/>
                    </a:lnTo>
                    <a:lnTo>
                      <a:pt x="f124" y="f58"/>
                    </a:lnTo>
                    <a:lnTo>
                      <a:pt x="f125" y="f56"/>
                    </a:lnTo>
                    <a:lnTo>
                      <a:pt x="f125" y="f55"/>
                    </a:lnTo>
                    <a:lnTo>
                      <a:pt x="f125" y="f54"/>
                    </a:lnTo>
                    <a:lnTo>
                      <a:pt x="f125" y="f53"/>
                    </a:lnTo>
                    <a:lnTo>
                      <a:pt x="f125" y="f52"/>
                    </a:lnTo>
                    <a:lnTo>
                      <a:pt x="f125" y="f51"/>
                    </a:lnTo>
                    <a:lnTo>
                      <a:pt x="f126" y="f49"/>
                    </a:lnTo>
                    <a:lnTo>
                      <a:pt x="f124" y="f47"/>
                    </a:lnTo>
                    <a:lnTo>
                      <a:pt x="f127" y="f45"/>
                    </a:lnTo>
                    <a:lnTo>
                      <a:pt x="f128" y="f43"/>
                    </a:lnTo>
                    <a:lnTo>
                      <a:pt x="f122" y="f41"/>
                    </a:lnTo>
                    <a:lnTo>
                      <a:pt x="f129" y="f39"/>
                    </a:lnTo>
                    <a:lnTo>
                      <a:pt x="f130" y="f37"/>
                    </a:lnTo>
                    <a:lnTo>
                      <a:pt x="f131" y="f35"/>
                    </a:lnTo>
                    <a:lnTo>
                      <a:pt x="f132" y="f33"/>
                    </a:lnTo>
                    <a:lnTo>
                      <a:pt x="f133" y="f31"/>
                    </a:lnTo>
                    <a:lnTo>
                      <a:pt x="f134" y="f29"/>
                    </a:lnTo>
                    <a:lnTo>
                      <a:pt x="f135" y="f28"/>
                    </a:lnTo>
                    <a:lnTo>
                      <a:pt x="f136" y="f26"/>
                    </a:lnTo>
                    <a:lnTo>
                      <a:pt x="f137" y="f25"/>
                    </a:lnTo>
                    <a:lnTo>
                      <a:pt x="f5" y="f5"/>
                    </a:lnTo>
                    <a:lnTo>
                      <a:pt x="f136" y="f23"/>
                    </a:lnTo>
                    <a:lnTo>
                      <a:pt x="f138" y="f21"/>
                    </a:lnTo>
                    <a:lnTo>
                      <a:pt x="f139" y="f19"/>
                    </a:lnTo>
                    <a:lnTo>
                      <a:pt x="f140" y="f17"/>
                    </a:lnTo>
                    <a:lnTo>
                      <a:pt x="f141" y="f15"/>
                    </a:lnTo>
                    <a:lnTo>
                      <a:pt x="f142" y="f13"/>
                    </a:lnTo>
                    <a:lnTo>
                      <a:pt x="f119" y="f11"/>
                    </a:lnTo>
                    <a:lnTo>
                      <a:pt x="f118" y="f9"/>
                    </a:lnTo>
                    <a:lnTo>
                      <a:pt x="f143" y="f144"/>
                    </a:lnTo>
                    <a:lnTo>
                      <a:pt x="f145" y="f146"/>
                    </a:lnTo>
                    <a:lnTo>
                      <a:pt x="f147" y="f148"/>
                    </a:lnTo>
                    <a:lnTo>
                      <a:pt x="f149" y="f126"/>
                    </a:lnTo>
                    <a:lnTo>
                      <a:pt x="f150" y="f151"/>
                    </a:lnTo>
                    <a:lnTo>
                      <a:pt x="f152" y="f153"/>
                    </a:lnTo>
                    <a:lnTo>
                      <a:pt x="f154" y="f155"/>
                    </a:lnTo>
                    <a:lnTo>
                      <a:pt x="f108" y="f156"/>
                    </a:lnTo>
                    <a:lnTo>
                      <a:pt x="f157" y="f158"/>
                    </a:lnTo>
                    <a:lnTo>
                      <a:pt x="f159" y="f160"/>
                    </a:lnTo>
                    <a:lnTo>
                      <a:pt x="f161" y="f162"/>
                    </a:lnTo>
                    <a:lnTo>
                      <a:pt x="f163" y="f164"/>
                    </a:lnTo>
                    <a:lnTo>
                      <a:pt x="f165" y="f164"/>
                    </a:lnTo>
                    <a:lnTo>
                      <a:pt x="f166" y="f167"/>
                    </a:lnTo>
                    <a:lnTo>
                      <a:pt x="f168" y="f160"/>
                    </a:lnTo>
                    <a:lnTo>
                      <a:pt x="f169" y="f170"/>
                    </a:lnTo>
                    <a:lnTo>
                      <a:pt x="f171" y="f172"/>
                    </a:lnTo>
                    <a:lnTo>
                      <a:pt x="f173" y="f156"/>
                    </a:lnTo>
                    <a:lnTo>
                      <a:pt x="f174" y="f175"/>
                    </a:lnTo>
                    <a:lnTo>
                      <a:pt x="f176" y="f41"/>
                    </a:lnTo>
                    <a:lnTo>
                      <a:pt x="f177" y="f178"/>
                    </a:lnTo>
                    <a:lnTo>
                      <a:pt x="f179" y="f180"/>
                    </a:lnTo>
                    <a:lnTo>
                      <a:pt x="f181" y="f182"/>
                    </a:lnTo>
                    <a:lnTo>
                      <a:pt x="f183" y="f184"/>
                    </a:lnTo>
                    <a:lnTo>
                      <a:pt x="f185" y="f124"/>
                    </a:lnTo>
                    <a:lnTo>
                      <a:pt x="f186" y="f128"/>
                    </a:lnTo>
                    <a:lnTo>
                      <a:pt x="f187" y="f188"/>
                    </a:lnTo>
                    <a:lnTo>
                      <a:pt x="f189" y="f117"/>
                    </a:lnTo>
                    <a:lnTo>
                      <a:pt x="f190" y="f31"/>
                    </a:lnTo>
                    <a:lnTo>
                      <a:pt x="f84" y="f144"/>
                    </a:lnTo>
                    <a:lnTo>
                      <a:pt x="f191" y="f192"/>
                    </a:lnTo>
                    <a:lnTo>
                      <a:pt x="f8" y="f9"/>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1" name="Freeform 14">
                <a:extLst>
                  <a:ext uri="{FF2B5EF4-FFF2-40B4-BE49-F238E27FC236}">
                    <a16:creationId xmlns:a16="http://schemas.microsoft.com/office/drawing/2014/main" id="{F349B8E9-3A23-65B0-07E6-888F2222870C}"/>
                  </a:ext>
                </a:extLst>
              </p:cNvPr>
              <p:cNvSpPr/>
              <p:nvPr/>
            </p:nvSpPr>
            <p:spPr>
              <a:xfrm>
                <a:off x="5251454" y="2490789"/>
                <a:ext cx="1408111" cy="350836"/>
              </a:xfrm>
              <a:custGeom>
                <a:avLst/>
                <a:gdLst>
                  <a:gd name="f0" fmla="val 10800000"/>
                  <a:gd name="f1" fmla="val 5400000"/>
                  <a:gd name="f2" fmla="val 360"/>
                  <a:gd name="f3" fmla="val 180"/>
                  <a:gd name="f4" fmla="val w"/>
                  <a:gd name="f5" fmla="val h"/>
                  <a:gd name="f6" fmla="val 0"/>
                  <a:gd name="f7" fmla="val 1773"/>
                  <a:gd name="f8" fmla="val 442"/>
                  <a:gd name="f9" fmla="val 1145"/>
                  <a:gd name="f10" fmla="val 429"/>
                  <a:gd name="f11" fmla="val 1049"/>
                  <a:gd name="f12" fmla="val 434"/>
                  <a:gd name="f13" fmla="val 962"/>
                  <a:gd name="f14" fmla="val 440"/>
                  <a:gd name="f15" fmla="val 881"/>
                  <a:gd name="f16" fmla="val 806"/>
                  <a:gd name="f17" fmla="val 738"/>
                  <a:gd name="f18" fmla="val 438"/>
                  <a:gd name="f19" fmla="val 673"/>
                  <a:gd name="f20" fmla="val 612"/>
                  <a:gd name="f21" fmla="val 427"/>
                  <a:gd name="f22" fmla="val 555"/>
                  <a:gd name="f23" fmla="val 419"/>
                  <a:gd name="f24" fmla="val 497"/>
                  <a:gd name="f25" fmla="val 408"/>
                  <a:gd name="f26" fmla="val 394"/>
                  <a:gd name="f27" fmla="val 386"/>
                  <a:gd name="f28" fmla="val 379"/>
                  <a:gd name="f29" fmla="val 327"/>
                  <a:gd name="f30" fmla="val 268"/>
                  <a:gd name="f31" fmla="val 340"/>
                  <a:gd name="f32" fmla="val 205"/>
                  <a:gd name="f33" fmla="val 318"/>
                  <a:gd name="f34" fmla="val 138"/>
                  <a:gd name="f35" fmla="val 294"/>
                  <a:gd name="f36" fmla="val 66"/>
                  <a:gd name="f37" fmla="val 266"/>
                  <a:gd name="f38" fmla="val 57"/>
                  <a:gd name="f39" fmla="val 262"/>
                  <a:gd name="f40" fmla="val 48"/>
                  <a:gd name="f41" fmla="val 259"/>
                  <a:gd name="f42" fmla="val 40"/>
                  <a:gd name="f43" fmla="val 255"/>
                  <a:gd name="f44" fmla="val 31"/>
                  <a:gd name="f45" fmla="val 251"/>
                  <a:gd name="f46" fmla="val 24"/>
                  <a:gd name="f47" fmla="val 247"/>
                  <a:gd name="f48" fmla="val 14"/>
                  <a:gd name="f49" fmla="val 244"/>
                  <a:gd name="f50" fmla="val 7"/>
                  <a:gd name="f51" fmla="val 240"/>
                  <a:gd name="f52" fmla="val 236"/>
                  <a:gd name="f53" fmla="val 5"/>
                  <a:gd name="f54" fmla="val 212"/>
                  <a:gd name="f55" fmla="val 20"/>
                  <a:gd name="f56" fmla="val 190"/>
                  <a:gd name="f57" fmla="val 46"/>
                  <a:gd name="f58" fmla="val 168"/>
                  <a:gd name="f59" fmla="val 79"/>
                  <a:gd name="f60" fmla="val 146"/>
                  <a:gd name="f61" fmla="val 120"/>
                  <a:gd name="f62" fmla="val 124"/>
                  <a:gd name="f63" fmla="val 103"/>
                  <a:gd name="f64" fmla="val 222"/>
                  <a:gd name="f65" fmla="val 85"/>
                  <a:gd name="f66" fmla="val 281"/>
                  <a:gd name="f67" fmla="val 346"/>
                  <a:gd name="f68" fmla="val 50"/>
                  <a:gd name="f69" fmla="val 414"/>
                  <a:gd name="f70" fmla="val 37"/>
                  <a:gd name="f71" fmla="val 484"/>
                  <a:gd name="f72" fmla="val 560"/>
                  <a:gd name="f73" fmla="val 636"/>
                  <a:gd name="f74" fmla="val 712"/>
                  <a:gd name="f75" fmla="val 2"/>
                  <a:gd name="f76" fmla="val 790"/>
                  <a:gd name="f77" fmla="val 868"/>
                  <a:gd name="f78" fmla="val 927"/>
                  <a:gd name="f79" fmla="val 990"/>
                  <a:gd name="f80" fmla="val 9"/>
                  <a:gd name="f81" fmla="val 1060"/>
                  <a:gd name="f82" fmla="val 16"/>
                  <a:gd name="f83" fmla="val 1132"/>
                  <a:gd name="f84" fmla="val 26"/>
                  <a:gd name="f85" fmla="val 1208"/>
                  <a:gd name="f86" fmla="val 1282"/>
                  <a:gd name="f87" fmla="val 1358"/>
                  <a:gd name="f88" fmla="val 63"/>
                  <a:gd name="f89" fmla="val 1430"/>
                  <a:gd name="f90" fmla="val 77"/>
                  <a:gd name="f91" fmla="val 1501"/>
                  <a:gd name="f92" fmla="val 92"/>
                  <a:gd name="f93" fmla="val 1563"/>
                  <a:gd name="f94" fmla="val 111"/>
                  <a:gd name="f95" fmla="val 1623"/>
                  <a:gd name="f96" fmla="val 129"/>
                  <a:gd name="f97" fmla="val 1673"/>
                  <a:gd name="f98" fmla="val 149"/>
                  <a:gd name="f99" fmla="val 1715"/>
                  <a:gd name="f100" fmla="val 170"/>
                  <a:gd name="f101" fmla="val 1747"/>
                  <a:gd name="f102" fmla="val 192"/>
                  <a:gd name="f103" fmla="val 1765"/>
                  <a:gd name="f104" fmla="val 214"/>
                  <a:gd name="f105" fmla="val 1756"/>
                  <a:gd name="f106" fmla="val 1749"/>
                  <a:gd name="f107" fmla="val 1739"/>
                  <a:gd name="f108" fmla="val 1730"/>
                  <a:gd name="f109" fmla="val 1721"/>
                  <a:gd name="f110" fmla="val 1712"/>
                  <a:gd name="f111" fmla="val 1702"/>
                  <a:gd name="f112" fmla="val 1665"/>
                  <a:gd name="f113" fmla="val 1630"/>
                  <a:gd name="f114" fmla="val 1599"/>
                  <a:gd name="f115" fmla="val 308"/>
                  <a:gd name="f116" fmla="val 1567"/>
                  <a:gd name="f117" fmla="val 321"/>
                  <a:gd name="f118" fmla="val 1538"/>
                  <a:gd name="f119" fmla="val 334"/>
                  <a:gd name="f120" fmla="val 1508"/>
                  <a:gd name="f121" fmla="val 347"/>
                  <a:gd name="f122" fmla="val 1478"/>
                  <a:gd name="f123" fmla="val 358"/>
                  <a:gd name="f124" fmla="val 1449"/>
                  <a:gd name="f125" fmla="val 369"/>
                  <a:gd name="f126" fmla="val 1419"/>
                  <a:gd name="f127" fmla="val 381"/>
                  <a:gd name="f128" fmla="val 1386"/>
                  <a:gd name="f129" fmla="val 390"/>
                  <a:gd name="f130" fmla="val 1352"/>
                  <a:gd name="f131" fmla="val 399"/>
                  <a:gd name="f132" fmla="val 1317"/>
                  <a:gd name="f133" fmla="val 406"/>
                  <a:gd name="f134" fmla="val 1280"/>
                  <a:gd name="f135" fmla="val 1238"/>
                  <a:gd name="f136" fmla="val 1193"/>
                  <a:gd name="f137" fmla="val 425"/>
                  <a:gd name="f138" fmla="+- 0 0 -90"/>
                  <a:gd name="f139" fmla="*/ f4 1 1773"/>
                  <a:gd name="f140" fmla="*/ f5 1 442"/>
                  <a:gd name="f141" fmla="val f6"/>
                  <a:gd name="f142" fmla="val f7"/>
                  <a:gd name="f143" fmla="val f8"/>
                  <a:gd name="f144" fmla="*/ f138 f0 1"/>
                  <a:gd name="f145" fmla="+- f143 0 f141"/>
                  <a:gd name="f146" fmla="+- f142 0 f141"/>
                  <a:gd name="f147" fmla="*/ f144 1 f3"/>
                  <a:gd name="f148" fmla="*/ f146 1 1773"/>
                  <a:gd name="f149" fmla="*/ f145 1 442"/>
                  <a:gd name="f150" fmla="*/ 1049 f146 1"/>
                  <a:gd name="f151" fmla="*/ 434 f145 1"/>
                  <a:gd name="f152" fmla="*/ 881 f146 1"/>
                  <a:gd name="f153" fmla="*/ 442 f145 1"/>
                  <a:gd name="f154" fmla="*/ 738 f146 1"/>
                  <a:gd name="f155" fmla="*/ 438 f145 1"/>
                  <a:gd name="f156" fmla="*/ 612 f146 1"/>
                  <a:gd name="f157" fmla="*/ 427 f145 1"/>
                  <a:gd name="f158" fmla="*/ 497 f146 1"/>
                  <a:gd name="f159" fmla="*/ 408 f145 1"/>
                  <a:gd name="f160" fmla="*/ 386 f146 1"/>
                  <a:gd name="f161" fmla="*/ 379 f145 1"/>
                  <a:gd name="f162" fmla="*/ 268 f146 1"/>
                  <a:gd name="f163" fmla="*/ 340 f145 1"/>
                  <a:gd name="f164" fmla="*/ 138 f146 1"/>
                  <a:gd name="f165" fmla="*/ 294 f145 1"/>
                  <a:gd name="f166" fmla="*/ 57 f146 1"/>
                  <a:gd name="f167" fmla="*/ 262 f145 1"/>
                  <a:gd name="f168" fmla="*/ 40 f146 1"/>
                  <a:gd name="f169" fmla="*/ 255 f145 1"/>
                  <a:gd name="f170" fmla="*/ 24 f146 1"/>
                  <a:gd name="f171" fmla="*/ 247 f145 1"/>
                  <a:gd name="f172" fmla="*/ 7 f146 1"/>
                  <a:gd name="f173" fmla="*/ 240 f145 1"/>
                  <a:gd name="f174" fmla="*/ 5 f146 1"/>
                  <a:gd name="f175" fmla="*/ 212 f145 1"/>
                  <a:gd name="f176" fmla="*/ 46 f146 1"/>
                  <a:gd name="f177" fmla="*/ 168 f145 1"/>
                  <a:gd name="f178" fmla="*/ 120 f146 1"/>
                  <a:gd name="f179" fmla="*/ 124 f145 1"/>
                  <a:gd name="f180" fmla="*/ 222 f146 1"/>
                  <a:gd name="f181" fmla="*/ 85 f145 1"/>
                  <a:gd name="f182" fmla="*/ 346 f146 1"/>
                  <a:gd name="f183" fmla="*/ 50 f145 1"/>
                  <a:gd name="f184" fmla="*/ 484 f146 1"/>
                  <a:gd name="f185" fmla="*/ 24 f145 1"/>
                  <a:gd name="f186" fmla="*/ 636 f146 1"/>
                  <a:gd name="f187" fmla="*/ 7 f145 1"/>
                  <a:gd name="f188" fmla="*/ 790 f146 1"/>
                  <a:gd name="f189" fmla="*/ 0 f145 1"/>
                  <a:gd name="f190" fmla="*/ 927 f146 1"/>
                  <a:gd name="f191" fmla="*/ 5 f145 1"/>
                  <a:gd name="f192" fmla="*/ 1060 f146 1"/>
                  <a:gd name="f193" fmla="*/ 16 f145 1"/>
                  <a:gd name="f194" fmla="*/ 1208 f146 1"/>
                  <a:gd name="f195" fmla="*/ 37 f145 1"/>
                  <a:gd name="f196" fmla="*/ 1358 f146 1"/>
                  <a:gd name="f197" fmla="*/ 63 f145 1"/>
                  <a:gd name="f198" fmla="*/ 1501 f146 1"/>
                  <a:gd name="f199" fmla="*/ 92 f145 1"/>
                  <a:gd name="f200" fmla="*/ 1623 f146 1"/>
                  <a:gd name="f201" fmla="*/ 129 f145 1"/>
                  <a:gd name="f202" fmla="*/ 1715 f146 1"/>
                  <a:gd name="f203" fmla="*/ 170 f145 1"/>
                  <a:gd name="f204" fmla="*/ 1765 f146 1"/>
                  <a:gd name="f205" fmla="*/ 214 f145 1"/>
                  <a:gd name="f206" fmla="*/ 1749 f146 1"/>
                  <a:gd name="f207" fmla="*/ 1730 f146 1"/>
                  <a:gd name="f208" fmla="*/ 1712 f146 1"/>
                  <a:gd name="f209" fmla="*/ 1665 f146 1"/>
                  <a:gd name="f210" fmla="*/ 281 f145 1"/>
                  <a:gd name="f211" fmla="*/ 1599 f146 1"/>
                  <a:gd name="f212" fmla="*/ 308 f145 1"/>
                  <a:gd name="f213" fmla="*/ 1538 f146 1"/>
                  <a:gd name="f214" fmla="*/ 334 f145 1"/>
                  <a:gd name="f215" fmla="*/ 1478 f146 1"/>
                  <a:gd name="f216" fmla="*/ 358 f145 1"/>
                  <a:gd name="f217" fmla="*/ 1419 f146 1"/>
                  <a:gd name="f218" fmla="*/ 381 f145 1"/>
                  <a:gd name="f219" fmla="*/ 1352 f146 1"/>
                  <a:gd name="f220" fmla="*/ 399 f145 1"/>
                  <a:gd name="f221" fmla="*/ 1280 f146 1"/>
                  <a:gd name="f222" fmla="*/ 414 f145 1"/>
                  <a:gd name="f223" fmla="*/ 1193 f146 1"/>
                  <a:gd name="f224" fmla="*/ 425 f145 1"/>
                  <a:gd name="f225" fmla="+- f147 0 f1"/>
                  <a:gd name="f226" fmla="*/ f150 1 1773"/>
                  <a:gd name="f227" fmla="*/ f151 1 442"/>
                  <a:gd name="f228" fmla="*/ f152 1 1773"/>
                  <a:gd name="f229" fmla="*/ f153 1 442"/>
                  <a:gd name="f230" fmla="*/ f154 1 1773"/>
                  <a:gd name="f231" fmla="*/ f155 1 442"/>
                  <a:gd name="f232" fmla="*/ f156 1 1773"/>
                  <a:gd name="f233" fmla="*/ f157 1 442"/>
                  <a:gd name="f234" fmla="*/ f158 1 1773"/>
                  <a:gd name="f235" fmla="*/ f159 1 442"/>
                  <a:gd name="f236" fmla="*/ f160 1 1773"/>
                  <a:gd name="f237" fmla="*/ f161 1 442"/>
                  <a:gd name="f238" fmla="*/ f162 1 1773"/>
                  <a:gd name="f239" fmla="*/ f163 1 442"/>
                  <a:gd name="f240" fmla="*/ f164 1 1773"/>
                  <a:gd name="f241" fmla="*/ f165 1 442"/>
                  <a:gd name="f242" fmla="*/ f166 1 1773"/>
                  <a:gd name="f243" fmla="*/ f167 1 442"/>
                  <a:gd name="f244" fmla="*/ f168 1 1773"/>
                  <a:gd name="f245" fmla="*/ f169 1 442"/>
                  <a:gd name="f246" fmla="*/ f170 1 1773"/>
                  <a:gd name="f247" fmla="*/ f171 1 442"/>
                  <a:gd name="f248" fmla="*/ f172 1 1773"/>
                  <a:gd name="f249" fmla="*/ f173 1 442"/>
                  <a:gd name="f250" fmla="*/ f174 1 1773"/>
                  <a:gd name="f251" fmla="*/ f175 1 442"/>
                  <a:gd name="f252" fmla="*/ f176 1 1773"/>
                  <a:gd name="f253" fmla="*/ f177 1 442"/>
                  <a:gd name="f254" fmla="*/ f178 1 1773"/>
                  <a:gd name="f255" fmla="*/ f179 1 442"/>
                  <a:gd name="f256" fmla="*/ f180 1 1773"/>
                  <a:gd name="f257" fmla="*/ f181 1 442"/>
                  <a:gd name="f258" fmla="*/ f182 1 1773"/>
                  <a:gd name="f259" fmla="*/ f183 1 442"/>
                  <a:gd name="f260" fmla="*/ f184 1 1773"/>
                  <a:gd name="f261" fmla="*/ f185 1 442"/>
                  <a:gd name="f262" fmla="*/ f186 1 1773"/>
                  <a:gd name="f263" fmla="*/ f187 1 442"/>
                  <a:gd name="f264" fmla="*/ f188 1 1773"/>
                  <a:gd name="f265" fmla="*/ f189 1 442"/>
                  <a:gd name="f266" fmla="*/ f190 1 1773"/>
                  <a:gd name="f267" fmla="*/ f191 1 442"/>
                  <a:gd name="f268" fmla="*/ f192 1 1773"/>
                  <a:gd name="f269" fmla="*/ f193 1 442"/>
                  <a:gd name="f270" fmla="*/ f194 1 1773"/>
                  <a:gd name="f271" fmla="*/ f195 1 442"/>
                  <a:gd name="f272" fmla="*/ f196 1 1773"/>
                  <a:gd name="f273" fmla="*/ f197 1 442"/>
                  <a:gd name="f274" fmla="*/ f198 1 1773"/>
                  <a:gd name="f275" fmla="*/ f199 1 442"/>
                  <a:gd name="f276" fmla="*/ f200 1 1773"/>
                  <a:gd name="f277" fmla="*/ f201 1 442"/>
                  <a:gd name="f278" fmla="*/ f202 1 1773"/>
                  <a:gd name="f279" fmla="*/ f203 1 442"/>
                  <a:gd name="f280" fmla="*/ f204 1 1773"/>
                  <a:gd name="f281" fmla="*/ f205 1 442"/>
                  <a:gd name="f282" fmla="*/ f206 1 1773"/>
                  <a:gd name="f283" fmla="*/ f207 1 1773"/>
                  <a:gd name="f284" fmla="*/ f208 1 1773"/>
                  <a:gd name="f285" fmla="*/ f209 1 1773"/>
                  <a:gd name="f286" fmla="*/ f210 1 442"/>
                  <a:gd name="f287" fmla="*/ f211 1 1773"/>
                  <a:gd name="f288" fmla="*/ f212 1 442"/>
                  <a:gd name="f289" fmla="*/ f213 1 1773"/>
                  <a:gd name="f290" fmla="*/ f214 1 442"/>
                  <a:gd name="f291" fmla="*/ f215 1 1773"/>
                  <a:gd name="f292" fmla="*/ f216 1 442"/>
                  <a:gd name="f293" fmla="*/ f217 1 1773"/>
                  <a:gd name="f294" fmla="*/ f218 1 442"/>
                  <a:gd name="f295" fmla="*/ f219 1 1773"/>
                  <a:gd name="f296" fmla="*/ f220 1 442"/>
                  <a:gd name="f297" fmla="*/ f221 1 1773"/>
                  <a:gd name="f298" fmla="*/ f222 1 442"/>
                  <a:gd name="f299" fmla="*/ f223 1 1773"/>
                  <a:gd name="f300" fmla="*/ f224 1 442"/>
                  <a:gd name="f301" fmla="*/ 0 1 f148"/>
                  <a:gd name="f302" fmla="*/ f142 1 f148"/>
                  <a:gd name="f303" fmla="*/ 0 1 f149"/>
                  <a:gd name="f304" fmla="*/ f143 1 f149"/>
                  <a:gd name="f305" fmla="*/ f226 1 f148"/>
                  <a:gd name="f306" fmla="*/ f227 1 f149"/>
                  <a:gd name="f307" fmla="*/ f228 1 f148"/>
                  <a:gd name="f308" fmla="*/ f229 1 f149"/>
                  <a:gd name="f309" fmla="*/ f230 1 f148"/>
                  <a:gd name="f310" fmla="*/ f231 1 f149"/>
                  <a:gd name="f311" fmla="*/ f232 1 f148"/>
                  <a:gd name="f312" fmla="*/ f233 1 f149"/>
                  <a:gd name="f313" fmla="*/ f234 1 f148"/>
                  <a:gd name="f314" fmla="*/ f235 1 f149"/>
                  <a:gd name="f315" fmla="*/ f236 1 f148"/>
                  <a:gd name="f316" fmla="*/ f237 1 f149"/>
                  <a:gd name="f317" fmla="*/ f238 1 f148"/>
                  <a:gd name="f318" fmla="*/ f239 1 f149"/>
                  <a:gd name="f319" fmla="*/ f240 1 f148"/>
                  <a:gd name="f320" fmla="*/ f241 1 f149"/>
                  <a:gd name="f321" fmla="*/ f242 1 f148"/>
                  <a:gd name="f322" fmla="*/ f243 1 f149"/>
                  <a:gd name="f323" fmla="*/ f244 1 f148"/>
                  <a:gd name="f324" fmla="*/ f245 1 f149"/>
                  <a:gd name="f325" fmla="*/ f246 1 f148"/>
                  <a:gd name="f326" fmla="*/ f247 1 f149"/>
                  <a:gd name="f327" fmla="*/ f248 1 f148"/>
                  <a:gd name="f328" fmla="*/ f249 1 f149"/>
                  <a:gd name="f329" fmla="*/ f250 1 f148"/>
                  <a:gd name="f330" fmla="*/ f251 1 f149"/>
                  <a:gd name="f331" fmla="*/ f252 1 f148"/>
                  <a:gd name="f332" fmla="*/ f253 1 f149"/>
                  <a:gd name="f333" fmla="*/ f254 1 f148"/>
                  <a:gd name="f334" fmla="*/ f255 1 f149"/>
                  <a:gd name="f335" fmla="*/ f256 1 f148"/>
                  <a:gd name="f336" fmla="*/ f257 1 f149"/>
                  <a:gd name="f337" fmla="*/ f258 1 f148"/>
                  <a:gd name="f338" fmla="*/ f259 1 f149"/>
                  <a:gd name="f339" fmla="*/ f260 1 f148"/>
                  <a:gd name="f340" fmla="*/ f261 1 f149"/>
                  <a:gd name="f341" fmla="*/ f262 1 f148"/>
                  <a:gd name="f342" fmla="*/ f263 1 f149"/>
                  <a:gd name="f343" fmla="*/ f264 1 f148"/>
                  <a:gd name="f344" fmla="*/ f265 1 f149"/>
                  <a:gd name="f345" fmla="*/ f266 1 f148"/>
                  <a:gd name="f346" fmla="*/ f267 1 f149"/>
                  <a:gd name="f347" fmla="*/ f268 1 f148"/>
                  <a:gd name="f348" fmla="*/ f269 1 f149"/>
                  <a:gd name="f349" fmla="*/ f270 1 f148"/>
                  <a:gd name="f350" fmla="*/ f271 1 f149"/>
                  <a:gd name="f351" fmla="*/ f272 1 f148"/>
                  <a:gd name="f352" fmla="*/ f273 1 f149"/>
                  <a:gd name="f353" fmla="*/ f274 1 f148"/>
                  <a:gd name="f354" fmla="*/ f275 1 f149"/>
                  <a:gd name="f355" fmla="*/ f276 1 f148"/>
                  <a:gd name="f356" fmla="*/ f277 1 f149"/>
                  <a:gd name="f357" fmla="*/ f278 1 f148"/>
                  <a:gd name="f358" fmla="*/ f279 1 f149"/>
                  <a:gd name="f359" fmla="*/ f280 1 f148"/>
                  <a:gd name="f360" fmla="*/ f281 1 f149"/>
                  <a:gd name="f361" fmla="*/ f282 1 f148"/>
                  <a:gd name="f362" fmla="*/ f283 1 f148"/>
                  <a:gd name="f363" fmla="*/ f284 1 f148"/>
                  <a:gd name="f364" fmla="*/ f285 1 f148"/>
                  <a:gd name="f365" fmla="*/ f286 1 f149"/>
                  <a:gd name="f366" fmla="*/ f287 1 f148"/>
                  <a:gd name="f367" fmla="*/ f288 1 f149"/>
                  <a:gd name="f368" fmla="*/ f289 1 f148"/>
                  <a:gd name="f369" fmla="*/ f290 1 f149"/>
                  <a:gd name="f370" fmla="*/ f291 1 f148"/>
                  <a:gd name="f371" fmla="*/ f292 1 f149"/>
                  <a:gd name="f372" fmla="*/ f293 1 f148"/>
                  <a:gd name="f373" fmla="*/ f294 1 f149"/>
                  <a:gd name="f374" fmla="*/ f295 1 f148"/>
                  <a:gd name="f375" fmla="*/ f296 1 f149"/>
                  <a:gd name="f376" fmla="*/ f297 1 f148"/>
                  <a:gd name="f377" fmla="*/ f298 1 f149"/>
                  <a:gd name="f378" fmla="*/ f299 1 f148"/>
                  <a:gd name="f379" fmla="*/ f300 1 f149"/>
                  <a:gd name="f380" fmla="*/ f301 f139 1"/>
                  <a:gd name="f381" fmla="*/ f302 f139 1"/>
                  <a:gd name="f382" fmla="*/ f304 f140 1"/>
                  <a:gd name="f383" fmla="*/ f303 f140 1"/>
                  <a:gd name="f384" fmla="*/ f305 f139 1"/>
                  <a:gd name="f385" fmla="*/ f306 f140 1"/>
                  <a:gd name="f386" fmla="*/ f307 f139 1"/>
                  <a:gd name="f387" fmla="*/ f308 f140 1"/>
                  <a:gd name="f388" fmla="*/ f309 f139 1"/>
                  <a:gd name="f389" fmla="*/ f310 f140 1"/>
                  <a:gd name="f390" fmla="*/ f311 f139 1"/>
                  <a:gd name="f391" fmla="*/ f312 f140 1"/>
                  <a:gd name="f392" fmla="*/ f313 f139 1"/>
                  <a:gd name="f393" fmla="*/ f314 f140 1"/>
                  <a:gd name="f394" fmla="*/ f315 f139 1"/>
                  <a:gd name="f395" fmla="*/ f316 f140 1"/>
                  <a:gd name="f396" fmla="*/ f317 f139 1"/>
                  <a:gd name="f397" fmla="*/ f318 f140 1"/>
                  <a:gd name="f398" fmla="*/ f319 f139 1"/>
                  <a:gd name="f399" fmla="*/ f320 f140 1"/>
                  <a:gd name="f400" fmla="*/ f321 f139 1"/>
                  <a:gd name="f401" fmla="*/ f322 f140 1"/>
                  <a:gd name="f402" fmla="*/ f323 f139 1"/>
                  <a:gd name="f403" fmla="*/ f324 f140 1"/>
                  <a:gd name="f404" fmla="*/ f325 f139 1"/>
                  <a:gd name="f405" fmla="*/ f326 f140 1"/>
                  <a:gd name="f406" fmla="*/ f327 f139 1"/>
                  <a:gd name="f407" fmla="*/ f328 f140 1"/>
                  <a:gd name="f408" fmla="*/ f329 f139 1"/>
                  <a:gd name="f409" fmla="*/ f330 f140 1"/>
                  <a:gd name="f410" fmla="*/ f331 f139 1"/>
                  <a:gd name="f411" fmla="*/ f332 f140 1"/>
                  <a:gd name="f412" fmla="*/ f333 f139 1"/>
                  <a:gd name="f413" fmla="*/ f334 f140 1"/>
                  <a:gd name="f414" fmla="*/ f335 f139 1"/>
                  <a:gd name="f415" fmla="*/ f336 f140 1"/>
                  <a:gd name="f416" fmla="*/ f337 f139 1"/>
                  <a:gd name="f417" fmla="*/ f338 f140 1"/>
                  <a:gd name="f418" fmla="*/ f339 f139 1"/>
                  <a:gd name="f419" fmla="*/ f340 f140 1"/>
                  <a:gd name="f420" fmla="*/ f341 f139 1"/>
                  <a:gd name="f421" fmla="*/ f342 f140 1"/>
                  <a:gd name="f422" fmla="*/ f343 f139 1"/>
                  <a:gd name="f423" fmla="*/ f344 f140 1"/>
                  <a:gd name="f424" fmla="*/ f345 f139 1"/>
                  <a:gd name="f425" fmla="*/ f346 f140 1"/>
                  <a:gd name="f426" fmla="*/ f347 f139 1"/>
                  <a:gd name="f427" fmla="*/ f348 f140 1"/>
                  <a:gd name="f428" fmla="*/ f349 f139 1"/>
                  <a:gd name="f429" fmla="*/ f350 f140 1"/>
                  <a:gd name="f430" fmla="*/ f351 f139 1"/>
                  <a:gd name="f431" fmla="*/ f352 f140 1"/>
                  <a:gd name="f432" fmla="*/ f353 f139 1"/>
                  <a:gd name="f433" fmla="*/ f354 f140 1"/>
                  <a:gd name="f434" fmla="*/ f355 f139 1"/>
                  <a:gd name="f435" fmla="*/ f356 f140 1"/>
                  <a:gd name="f436" fmla="*/ f357 f139 1"/>
                  <a:gd name="f437" fmla="*/ f358 f140 1"/>
                  <a:gd name="f438" fmla="*/ f359 f139 1"/>
                  <a:gd name="f439" fmla="*/ f360 f140 1"/>
                  <a:gd name="f440" fmla="*/ f361 f139 1"/>
                  <a:gd name="f441" fmla="*/ f362 f139 1"/>
                  <a:gd name="f442" fmla="*/ f363 f139 1"/>
                  <a:gd name="f443" fmla="*/ f364 f139 1"/>
                  <a:gd name="f444" fmla="*/ f365 f140 1"/>
                  <a:gd name="f445" fmla="*/ f366 f139 1"/>
                  <a:gd name="f446" fmla="*/ f367 f140 1"/>
                  <a:gd name="f447" fmla="*/ f368 f139 1"/>
                  <a:gd name="f448" fmla="*/ f369 f140 1"/>
                  <a:gd name="f449" fmla="*/ f370 f139 1"/>
                  <a:gd name="f450" fmla="*/ f371 f140 1"/>
                  <a:gd name="f451" fmla="*/ f372 f139 1"/>
                  <a:gd name="f452" fmla="*/ f373 f140 1"/>
                  <a:gd name="f453" fmla="*/ f374 f139 1"/>
                  <a:gd name="f454" fmla="*/ f375 f140 1"/>
                  <a:gd name="f455" fmla="*/ f376 f139 1"/>
                  <a:gd name="f456" fmla="*/ f377 f140 1"/>
                  <a:gd name="f457" fmla="*/ f378 f139 1"/>
                  <a:gd name="f458" fmla="*/ f379 f140 1"/>
                </a:gdLst>
                <a:ahLst/>
                <a:cxnLst>
                  <a:cxn ang="3cd4">
                    <a:pos x="hc" y="t"/>
                  </a:cxn>
                  <a:cxn ang="0">
                    <a:pos x="r" y="vc"/>
                  </a:cxn>
                  <a:cxn ang="cd4">
                    <a:pos x="hc" y="b"/>
                  </a:cxn>
                  <a:cxn ang="cd2">
                    <a:pos x="l" y="vc"/>
                  </a:cxn>
                  <a:cxn ang="f225">
                    <a:pos x="f384" y="f385"/>
                  </a:cxn>
                  <a:cxn ang="f225">
                    <a:pos x="f386" y="f387"/>
                  </a:cxn>
                  <a:cxn ang="f225">
                    <a:pos x="f388" y="f389"/>
                  </a:cxn>
                  <a:cxn ang="f225">
                    <a:pos x="f390" y="f391"/>
                  </a:cxn>
                  <a:cxn ang="f225">
                    <a:pos x="f392" y="f393"/>
                  </a:cxn>
                  <a:cxn ang="f225">
                    <a:pos x="f394" y="f395"/>
                  </a:cxn>
                  <a:cxn ang="f225">
                    <a:pos x="f396" y="f397"/>
                  </a:cxn>
                  <a:cxn ang="f225">
                    <a:pos x="f398" y="f399"/>
                  </a:cxn>
                  <a:cxn ang="f225">
                    <a:pos x="f400" y="f401"/>
                  </a:cxn>
                  <a:cxn ang="f225">
                    <a:pos x="f402" y="f403"/>
                  </a:cxn>
                  <a:cxn ang="f225">
                    <a:pos x="f404" y="f405"/>
                  </a:cxn>
                  <a:cxn ang="f225">
                    <a:pos x="f406" y="f407"/>
                  </a:cxn>
                  <a:cxn ang="f225">
                    <a:pos x="f408" y="f409"/>
                  </a:cxn>
                  <a:cxn ang="f225">
                    <a:pos x="f410" y="f411"/>
                  </a:cxn>
                  <a:cxn ang="f225">
                    <a:pos x="f412" y="f413"/>
                  </a:cxn>
                  <a:cxn ang="f225">
                    <a:pos x="f414" y="f415"/>
                  </a:cxn>
                  <a:cxn ang="f225">
                    <a:pos x="f416" y="f417"/>
                  </a:cxn>
                  <a:cxn ang="f225">
                    <a:pos x="f418" y="f419"/>
                  </a:cxn>
                  <a:cxn ang="f225">
                    <a:pos x="f420" y="f421"/>
                  </a:cxn>
                  <a:cxn ang="f225">
                    <a:pos x="f422" y="f423"/>
                  </a:cxn>
                  <a:cxn ang="f225">
                    <a:pos x="f424" y="f425"/>
                  </a:cxn>
                  <a:cxn ang="f225">
                    <a:pos x="f426" y="f427"/>
                  </a:cxn>
                  <a:cxn ang="f225">
                    <a:pos x="f428" y="f429"/>
                  </a:cxn>
                  <a:cxn ang="f225">
                    <a:pos x="f430" y="f431"/>
                  </a:cxn>
                  <a:cxn ang="f225">
                    <a:pos x="f432" y="f433"/>
                  </a:cxn>
                  <a:cxn ang="f225">
                    <a:pos x="f434" y="f435"/>
                  </a:cxn>
                  <a:cxn ang="f225">
                    <a:pos x="f436" y="f437"/>
                  </a:cxn>
                  <a:cxn ang="f225">
                    <a:pos x="f438" y="f439"/>
                  </a:cxn>
                  <a:cxn ang="f225">
                    <a:pos x="f438" y="f407"/>
                  </a:cxn>
                  <a:cxn ang="f225">
                    <a:pos x="f440" y="f405"/>
                  </a:cxn>
                  <a:cxn ang="f225">
                    <a:pos x="f441" y="f403"/>
                  </a:cxn>
                  <a:cxn ang="f225">
                    <a:pos x="f442" y="f401"/>
                  </a:cxn>
                  <a:cxn ang="f225">
                    <a:pos x="f443" y="f444"/>
                  </a:cxn>
                  <a:cxn ang="f225">
                    <a:pos x="f445" y="f446"/>
                  </a:cxn>
                  <a:cxn ang="f225">
                    <a:pos x="f447" y="f448"/>
                  </a:cxn>
                  <a:cxn ang="f225">
                    <a:pos x="f449" y="f450"/>
                  </a:cxn>
                  <a:cxn ang="f225">
                    <a:pos x="f451" y="f452"/>
                  </a:cxn>
                  <a:cxn ang="f225">
                    <a:pos x="f453" y="f454"/>
                  </a:cxn>
                  <a:cxn ang="f225">
                    <a:pos x="f455" y="f456"/>
                  </a:cxn>
                  <a:cxn ang="f225">
                    <a:pos x="f457" y="f458"/>
                  </a:cxn>
                </a:cxnLst>
                <a:rect l="f380" t="f383" r="f381" b="f382"/>
                <a:pathLst>
                  <a:path w="1773" h="442">
                    <a:moveTo>
                      <a:pt x="f9" y="f10"/>
                    </a:moveTo>
                    <a:lnTo>
                      <a:pt x="f11" y="f12"/>
                    </a:lnTo>
                    <a:lnTo>
                      <a:pt x="f13" y="f14"/>
                    </a:lnTo>
                    <a:lnTo>
                      <a:pt x="f15" y="f8"/>
                    </a:lnTo>
                    <a:lnTo>
                      <a:pt x="f16" y="f8"/>
                    </a:lnTo>
                    <a:lnTo>
                      <a:pt x="f17" y="f18"/>
                    </a:lnTo>
                    <a:lnTo>
                      <a:pt x="f19" y="f12"/>
                    </a:lnTo>
                    <a:lnTo>
                      <a:pt x="f20" y="f21"/>
                    </a:lnTo>
                    <a:lnTo>
                      <a:pt x="f22" y="f23"/>
                    </a:lnTo>
                    <a:lnTo>
                      <a:pt x="f24" y="f25"/>
                    </a:lnTo>
                    <a:lnTo>
                      <a:pt x="f8" y="f26"/>
                    </a:lnTo>
                    <a:lnTo>
                      <a:pt x="f27" y="f28"/>
                    </a:lnTo>
                    <a:lnTo>
                      <a:pt x="f29" y="f2"/>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6" y="f52"/>
                    </a:lnTo>
                    <a:lnTo>
                      <a:pt x="f53" y="f54"/>
                    </a:lnTo>
                    <a:lnTo>
                      <a:pt x="f55" y="f56"/>
                    </a:lnTo>
                    <a:lnTo>
                      <a:pt x="f57" y="f58"/>
                    </a:lnTo>
                    <a:lnTo>
                      <a:pt x="f59" y="f60"/>
                    </a:lnTo>
                    <a:lnTo>
                      <a:pt x="f61" y="f62"/>
                    </a:lnTo>
                    <a:lnTo>
                      <a:pt x="f58" y="f63"/>
                    </a:lnTo>
                    <a:lnTo>
                      <a:pt x="f64" y="f65"/>
                    </a:lnTo>
                    <a:lnTo>
                      <a:pt x="f66" y="f36"/>
                    </a:lnTo>
                    <a:lnTo>
                      <a:pt x="f67" y="f68"/>
                    </a:lnTo>
                    <a:lnTo>
                      <a:pt x="f69" y="f70"/>
                    </a:lnTo>
                    <a:lnTo>
                      <a:pt x="f71" y="f46"/>
                    </a:lnTo>
                    <a:lnTo>
                      <a:pt x="f72" y="f48"/>
                    </a:lnTo>
                    <a:lnTo>
                      <a:pt x="f73" y="f50"/>
                    </a:lnTo>
                    <a:lnTo>
                      <a:pt x="f74" y="f75"/>
                    </a:lnTo>
                    <a:lnTo>
                      <a:pt x="f76" y="f6"/>
                    </a:lnTo>
                    <a:lnTo>
                      <a:pt x="f77" y="f75"/>
                    </a:lnTo>
                    <a:lnTo>
                      <a:pt x="f78" y="f53"/>
                    </a:lnTo>
                    <a:lnTo>
                      <a:pt x="f79" y="f80"/>
                    </a:lnTo>
                    <a:lnTo>
                      <a:pt x="f81" y="f82"/>
                    </a:lnTo>
                    <a:lnTo>
                      <a:pt x="f83" y="f84"/>
                    </a:lnTo>
                    <a:lnTo>
                      <a:pt x="f85" y="f70"/>
                    </a:lnTo>
                    <a:lnTo>
                      <a:pt x="f86" y="f40"/>
                    </a:lnTo>
                    <a:lnTo>
                      <a:pt x="f87" y="f88"/>
                    </a:lnTo>
                    <a:lnTo>
                      <a:pt x="f89" y="f90"/>
                    </a:lnTo>
                    <a:lnTo>
                      <a:pt x="f91" y="f92"/>
                    </a:lnTo>
                    <a:lnTo>
                      <a:pt x="f93" y="f94"/>
                    </a:lnTo>
                    <a:lnTo>
                      <a:pt x="f95" y="f96"/>
                    </a:lnTo>
                    <a:lnTo>
                      <a:pt x="f97" y="f98"/>
                    </a:lnTo>
                    <a:lnTo>
                      <a:pt x="f99" y="f100"/>
                    </a:lnTo>
                    <a:lnTo>
                      <a:pt x="f101" y="f102"/>
                    </a:lnTo>
                    <a:lnTo>
                      <a:pt x="f103" y="f104"/>
                    </a:lnTo>
                    <a:lnTo>
                      <a:pt x="f7" y="f52"/>
                    </a:lnTo>
                    <a:lnTo>
                      <a:pt x="f103" y="f51"/>
                    </a:lnTo>
                    <a:lnTo>
                      <a:pt x="f105" y="f49"/>
                    </a:lnTo>
                    <a:lnTo>
                      <a:pt x="f106" y="f47"/>
                    </a:lnTo>
                    <a:lnTo>
                      <a:pt x="f107" y="f45"/>
                    </a:lnTo>
                    <a:lnTo>
                      <a:pt x="f108" y="f43"/>
                    </a:lnTo>
                    <a:lnTo>
                      <a:pt x="f109" y="f41"/>
                    </a:lnTo>
                    <a:lnTo>
                      <a:pt x="f110" y="f39"/>
                    </a:lnTo>
                    <a:lnTo>
                      <a:pt x="f111" y="f37"/>
                    </a:lnTo>
                    <a:lnTo>
                      <a:pt x="f112" y="f66"/>
                    </a:lnTo>
                    <a:lnTo>
                      <a:pt x="f113" y="f35"/>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69"/>
                    </a:lnTo>
                    <a:lnTo>
                      <a:pt x="f135" y="f23"/>
                    </a:lnTo>
                    <a:lnTo>
                      <a:pt x="f136" y="f137"/>
                    </a:lnTo>
                    <a:lnTo>
                      <a:pt x="f9" y="f10"/>
                    </a:lnTo>
                    <a:close/>
                  </a:path>
                </a:pathLst>
              </a:custGeom>
              <a:solidFill>
                <a:srgbClr val="E7E6E6"/>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2" name="Freeform 15">
                <a:extLst>
                  <a:ext uri="{FF2B5EF4-FFF2-40B4-BE49-F238E27FC236}">
                    <a16:creationId xmlns:a16="http://schemas.microsoft.com/office/drawing/2014/main" id="{5BB0CE66-15F4-9397-7526-F7BCA757DAC2}"/>
                  </a:ext>
                </a:extLst>
              </p:cNvPr>
              <p:cNvSpPr/>
              <p:nvPr/>
            </p:nvSpPr>
            <p:spPr>
              <a:xfrm>
                <a:off x="5305421" y="2701923"/>
                <a:ext cx="1298576" cy="777870"/>
              </a:xfrm>
              <a:custGeom>
                <a:avLst/>
                <a:gdLst>
                  <a:gd name="f0" fmla="val 10800000"/>
                  <a:gd name="f1" fmla="val 5400000"/>
                  <a:gd name="f2" fmla="val 180"/>
                  <a:gd name="f3" fmla="val w"/>
                  <a:gd name="f4" fmla="val h"/>
                  <a:gd name="f5" fmla="val 0"/>
                  <a:gd name="f6" fmla="val 1636"/>
                  <a:gd name="f7" fmla="val 980"/>
                  <a:gd name="f8" fmla="val 19"/>
                  <a:gd name="f9" fmla="val 20"/>
                  <a:gd name="f10" fmla="val 39"/>
                  <a:gd name="f11" fmla="val 42"/>
                  <a:gd name="f12" fmla="val 56"/>
                  <a:gd name="f13" fmla="val 66"/>
                  <a:gd name="f14" fmla="val 72"/>
                  <a:gd name="f15" fmla="val 92"/>
                  <a:gd name="f16" fmla="val 87"/>
                  <a:gd name="f17" fmla="val 120"/>
                  <a:gd name="f18" fmla="val 98"/>
                  <a:gd name="f19" fmla="val 150"/>
                  <a:gd name="f20" fmla="val 108"/>
                  <a:gd name="f21" fmla="val 183"/>
                  <a:gd name="f22" fmla="val 115"/>
                  <a:gd name="f23" fmla="val 218"/>
                  <a:gd name="f24" fmla="val 119"/>
                  <a:gd name="f25" fmla="val 283"/>
                  <a:gd name="f26" fmla="val 359"/>
                  <a:gd name="f27" fmla="val 113"/>
                  <a:gd name="f28" fmla="val 444"/>
                  <a:gd name="f29" fmla="val 104"/>
                  <a:gd name="f30" fmla="val 529"/>
                  <a:gd name="f31" fmla="val 96"/>
                  <a:gd name="f32" fmla="val 612"/>
                  <a:gd name="f33" fmla="val 91"/>
                  <a:gd name="f34" fmla="val 684"/>
                  <a:gd name="f35" fmla="val 743"/>
                  <a:gd name="f36" fmla="val 784"/>
                  <a:gd name="f37" fmla="val 801"/>
                  <a:gd name="f38" fmla="val 817"/>
                  <a:gd name="f39" fmla="val 141"/>
                  <a:gd name="f40" fmla="val 834"/>
                  <a:gd name="f41" fmla="val 172"/>
                  <a:gd name="f42" fmla="val 852"/>
                  <a:gd name="f43" fmla="val 209"/>
                  <a:gd name="f44" fmla="val 867"/>
                  <a:gd name="f45" fmla="val 252"/>
                  <a:gd name="f46" fmla="val 884"/>
                  <a:gd name="f47" fmla="val 300"/>
                  <a:gd name="f48" fmla="val 898"/>
                  <a:gd name="f49" fmla="val 352"/>
                  <a:gd name="f50" fmla="val 913"/>
                  <a:gd name="f51" fmla="val 405"/>
                  <a:gd name="f52" fmla="val 928"/>
                  <a:gd name="f53" fmla="val 463"/>
                  <a:gd name="f54" fmla="val 939"/>
                  <a:gd name="f55" fmla="val 522"/>
                  <a:gd name="f56" fmla="val 950"/>
                  <a:gd name="f57" fmla="val 583"/>
                  <a:gd name="f58" fmla="val 960"/>
                  <a:gd name="f59" fmla="val 644"/>
                  <a:gd name="f60" fmla="val 969"/>
                  <a:gd name="f61" fmla="val 703"/>
                  <a:gd name="f62" fmla="val 974"/>
                  <a:gd name="f63" fmla="val 763"/>
                  <a:gd name="f64" fmla="val 978"/>
                  <a:gd name="f65" fmla="val 820"/>
                  <a:gd name="f66" fmla="val 896"/>
                  <a:gd name="f67" fmla="val 970"/>
                  <a:gd name="f68" fmla="val 976"/>
                  <a:gd name="f69" fmla="val 1040"/>
                  <a:gd name="f70" fmla="val 971"/>
                  <a:gd name="f71" fmla="val 1109"/>
                  <a:gd name="f72" fmla="val 961"/>
                  <a:gd name="f73" fmla="val 1174"/>
                  <a:gd name="f74" fmla="val 952"/>
                  <a:gd name="f75" fmla="val 1235"/>
                  <a:gd name="f76" fmla="val 941"/>
                  <a:gd name="f77" fmla="val 1292"/>
                  <a:gd name="f78" fmla="val 1344"/>
                  <a:gd name="f79" fmla="val 1392"/>
                  <a:gd name="f80" fmla="val 1435"/>
                  <a:gd name="f81" fmla="val 1473"/>
                  <a:gd name="f82" fmla="val 1507"/>
                  <a:gd name="f83" fmla="val 849"/>
                  <a:gd name="f84" fmla="val 1533"/>
                  <a:gd name="f85" fmla="val 832"/>
                  <a:gd name="f86" fmla="val 1553"/>
                  <a:gd name="f87" fmla="val 813"/>
                  <a:gd name="f88" fmla="val 1568"/>
                  <a:gd name="f89" fmla="val 797"/>
                  <a:gd name="f90" fmla="val 1575"/>
                  <a:gd name="f91" fmla="val 780"/>
                  <a:gd name="f92" fmla="val 1577"/>
                  <a:gd name="f93" fmla="val 741"/>
                  <a:gd name="f94" fmla="val 1573"/>
                  <a:gd name="f95" fmla="val 1564"/>
                  <a:gd name="f96" fmla="val 614"/>
                  <a:gd name="f97" fmla="val 534"/>
                  <a:gd name="f98" fmla="val 1544"/>
                  <a:gd name="f99" fmla="val 451"/>
                  <a:gd name="f100" fmla="val 1534"/>
                  <a:gd name="f101" fmla="val 370"/>
                  <a:gd name="f102" fmla="val 1531"/>
                  <a:gd name="f103" fmla="val 296"/>
                  <a:gd name="f104" fmla="val 233"/>
                  <a:gd name="f105" fmla="val 1542"/>
                  <a:gd name="f106" fmla="val 196"/>
                  <a:gd name="f107" fmla="val 1551"/>
                  <a:gd name="f108" fmla="val 163"/>
                  <a:gd name="f109" fmla="val 1562"/>
                  <a:gd name="f110" fmla="val 129"/>
                  <a:gd name="f111" fmla="val 100"/>
                  <a:gd name="f112" fmla="val 1590"/>
                  <a:gd name="f113" fmla="val 70"/>
                  <a:gd name="f114" fmla="val 1607"/>
                  <a:gd name="f115" fmla="val 44"/>
                  <a:gd name="f116" fmla="val 1621"/>
                  <a:gd name="f117" fmla="val 22"/>
                  <a:gd name="f118" fmla="val 1599"/>
                  <a:gd name="f119" fmla="val 15"/>
                  <a:gd name="f120" fmla="val 28"/>
                  <a:gd name="f121" fmla="val 1501"/>
                  <a:gd name="f122" fmla="val 55"/>
                  <a:gd name="f123" fmla="val 1472"/>
                  <a:gd name="f124" fmla="val 68"/>
                  <a:gd name="f125" fmla="val 1442"/>
                  <a:gd name="f126" fmla="val 81"/>
                  <a:gd name="f127" fmla="val 1412"/>
                  <a:gd name="f128" fmla="val 1383"/>
                  <a:gd name="f129" fmla="val 103"/>
                  <a:gd name="f130" fmla="val 1353"/>
                  <a:gd name="f131" fmla="val 1320"/>
                  <a:gd name="f132" fmla="val 124"/>
                  <a:gd name="f133" fmla="val 1286"/>
                  <a:gd name="f134" fmla="val 133"/>
                  <a:gd name="f135" fmla="val 1251"/>
                  <a:gd name="f136" fmla="val 140"/>
                  <a:gd name="f137" fmla="val 1214"/>
                  <a:gd name="f138" fmla="val 148"/>
                  <a:gd name="f139" fmla="val 1172"/>
                  <a:gd name="f140" fmla="val 153"/>
                  <a:gd name="f141" fmla="val 1127"/>
                  <a:gd name="f142" fmla="val 159"/>
                  <a:gd name="f143" fmla="val 1079"/>
                  <a:gd name="f144" fmla="val 983"/>
                  <a:gd name="f145" fmla="val 168"/>
                  <a:gd name="f146" fmla="val 174"/>
                  <a:gd name="f147" fmla="val 815"/>
                  <a:gd name="f148" fmla="val 176"/>
                  <a:gd name="f149" fmla="val 740"/>
                  <a:gd name="f150" fmla="val 672"/>
                  <a:gd name="f151" fmla="val 607"/>
                  <a:gd name="f152" fmla="val 546"/>
                  <a:gd name="f153" fmla="val 161"/>
                  <a:gd name="f154" fmla="val 489"/>
                  <a:gd name="f155" fmla="val 431"/>
                  <a:gd name="f156" fmla="val 142"/>
                  <a:gd name="f157" fmla="val 376"/>
                  <a:gd name="f158" fmla="val 128"/>
                  <a:gd name="f159" fmla="val 320"/>
                  <a:gd name="f160" fmla="val 261"/>
                  <a:gd name="f161" fmla="val 94"/>
                  <a:gd name="f162" fmla="val 202"/>
                  <a:gd name="f163" fmla="val 74"/>
                  <a:gd name="f164" fmla="val 139"/>
                  <a:gd name="f165" fmla="val 52"/>
                  <a:gd name="f166" fmla="+- 0 0 -90"/>
                  <a:gd name="f167" fmla="*/ f3 1 1636"/>
                  <a:gd name="f168" fmla="*/ f4 1 980"/>
                  <a:gd name="f169" fmla="val f5"/>
                  <a:gd name="f170" fmla="val f6"/>
                  <a:gd name="f171" fmla="val f7"/>
                  <a:gd name="f172" fmla="*/ f166 f0 1"/>
                  <a:gd name="f173" fmla="+- f171 0 f169"/>
                  <a:gd name="f174" fmla="+- f170 0 f169"/>
                  <a:gd name="f175" fmla="*/ f172 1 f2"/>
                  <a:gd name="f176" fmla="*/ f174 1 1636"/>
                  <a:gd name="f177" fmla="*/ f173 1 980"/>
                  <a:gd name="f178" fmla="*/ 19 f174 1"/>
                  <a:gd name="f179" fmla="*/ 20 f173 1"/>
                  <a:gd name="f180" fmla="*/ 56 f174 1"/>
                  <a:gd name="f181" fmla="*/ 66 f173 1"/>
                  <a:gd name="f182" fmla="*/ 87 f174 1"/>
                  <a:gd name="f183" fmla="*/ 120 f173 1"/>
                  <a:gd name="f184" fmla="*/ 108 f174 1"/>
                  <a:gd name="f185" fmla="*/ 183 f173 1"/>
                  <a:gd name="f186" fmla="*/ 119 f174 1"/>
                  <a:gd name="f187" fmla="*/ 283 f173 1"/>
                  <a:gd name="f188" fmla="*/ 113 f174 1"/>
                  <a:gd name="f189" fmla="*/ 444 f173 1"/>
                  <a:gd name="f190" fmla="*/ 96 f174 1"/>
                  <a:gd name="f191" fmla="*/ 612 f173 1"/>
                  <a:gd name="f192" fmla="*/ 743 f173 1"/>
                  <a:gd name="f193" fmla="*/ 98 f174 1"/>
                  <a:gd name="f194" fmla="*/ 801 f173 1"/>
                  <a:gd name="f195" fmla="*/ 141 f174 1"/>
                  <a:gd name="f196" fmla="*/ 834 f173 1"/>
                  <a:gd name="f197" fmla="*/ 209 f174 1"/>
                  <a:gd name="f198" fmla="*/ 867 f173 1"/>
                  <a:gd name="f199" fmla="*/ 300 f174 1"/>
                  <a:gd name="f200" fmla="*/ 898 f173 1"/>
                  <a:gd name="f201" fmla="*/ 405 f174 1"/>
                  <a:gd name="f202" fmla="*/ 928 f173 1"/>
                  <a:gd name="f203" fmla="*/ 522 f174 1"/>
                  <a:gd name="f204" fmla="*/ 950 f173 1"/>
                  <a:gd name="f205" fmla="*/ 644 f174 1"/>
                  <a:gd name="f206" fmla="*/ 969 f173 1"/>
                  <a:gd name="f207" fmla="*/ 763 f174 1"/>
                  <a:gd name="f208" fmla="*/ 978 f173 1"/>
                  <a:gd name="f209" fmla="*/ 896 f174 1"/>
                  <a:gd name="f210" fmla="*/ 1040 f174 1"/>
                  <a:gd name="f211" fmla="*/ 971 f173 1"/>
                  <a:gd name="f212" fmla="*/ 1174 f174 1"/>
                  <a:gd name="f213" fmla="*/ 952 f173 1"/>
                  <a:gd name="f214" fmla="*/ 1292 f174 1"/>
                  <a:gd name="f215" fmla="*/ 1392 f174 1"/>
                  <a:gd name="f216" fmla="*/ 1473 f174 1"/>
                  <a:gd name="f217" fmla="*/ 1533 f174 1"/>
                  <a:gd name="f218" fmla="*/ 832 f173 1"/>
                  <a:gd name="f219" fmla="*/ 1568 f174 1"/>
                  <a:gd name="f220" fmla="*/ 797 f173 1"/>
                  <a:gd name="f221" fmla="*/ 1577 f174 1"/>
                  <a:gd name="f222" fmla="*/ 741 f173 1"/>
                  <a:gd name="f223" fmla="*/ 1564 f174 1"/>
                  <a:gd name="f224" fmla="*/ 614 f173 1"/>
                  <a:gd name="f225" fmla="*/ 1544 f174 1"/>
                  <a:gd name="f226" fmla="*/ 451 f173 1"/>
                  <a:gd name="f227" fmla="*/ 1531 f174 1"/>
                  <a:gd name="f228" fmla="*/ 296 f173 1"/>
                  <a:gd name="f229" fmla="*/ 1542 f174 1"/>
                  <a:gd name="f230" fmla="*/ 196 f173 1"/>
                  <a:gd name="f231" fmla="*/ 1562 f174 1"/>
                  <a:gd name="f232" fmla="*/ 129 f173 1"/>
                  <a:gd name="f233" fmla="*/ 1590 f174 1"/>
                  <a:gd name="f234" fmla="*/ 70 f173 1"/>
                  <a:gd name="f235" fmla="*/ 1621 f174 1"/>
                  <a:gd name="f236" fmla="*/ 22 f173 1"/>
                  <a:gd name="f237" fmla="*/ 1599 f174 1"/>
                  <a:gd name="f238" fmla="*/ 15 f173 1"/>
                  <a:gd name="f239" fmla="*/ 42 f173 1"/>
                  <a:gd name="f240" fmla="*/ 1472 f174 1"/>
                  <a:gd name="f241" fmla="*/ 68 f173 1"/>
                  <a:gd name="f242" fmla="*/ 1412 f174 1"/>
                  <a:gd name="f243" fmla="*/ 92 f173 1"/>
                  <a:gd name="f244" fmla="*/ 1353 f174 1"/>
                  <a:gd name="f245" fmla="*/ 115 f173 1"/>
                  <a:gd name="f246" fmla="*/ 1286 f174 1"/>
                  <a:gd name="f247" fmla="*/ 133 f173 1"/>
                  <a:gd name="f248" fmla="*/ 1214 f174 1"/>
                  <a:gd name="f249" fmla="*/ 148 f173 1"/>
                  <a:gd name="f250" fmla="*/ 1127 f174 1"/>
                  <a:gd name="f251" fmla="*/ 159 f173 1"/>
                  <a:gd name="f252" fmla="*/ 983 f174 1"/>
                  <a:gd name="f253" fmla="*/ 168 f173 1"/>
                  <a:gd name="f254" fmla="*/ 815 f174 1"/>
                  <a:gd name="f255" fmla="*/ 176 f173 1"/>
                  <a:gd name="f256" fmla="*/ 672 f174 1"/>
                  <a:gd name="f257" fmla="*/ 172 f173 1"/>
                  <a:gd name="f258" fmla="*/ 546 f174 1"/>
                  <a:gd name="f259" fmla="*/ 161 f173 1"/>
                  <a:gd name="f260" fmla="*/ 431 f174 1"/>
                  <a:gd name="f261" fmla="*/ 142 f173 1"/>
                  <a:gd name="f262" fmla="*/ 320 f174 1"/>
                  <a:gd name="f263" fmla="*/ 113 f173 1"/>
                  <a:gd name="f264" fmla="*/ 202 f174 1"/>
                  <a:gd name="f265" fmla="*/ 74 f173 1"/>
                  <a:gd name="f266" fmla="*/ 72 f174 1"/>
                  <a:gd name="f267" fmla="*/ 28 f173 1"/>
                  <a:gd name="f268" fmla="+- f175 0 f1"/>
                  <a:gd name="f269" fmla="*/ f178 1 1636"/>
                  <a:gd name="f270" fmla="*/ f179 1 980"/>
                  <a:gd name="f271" fmla="*/ f180 1 1636"/>
                  <a:gd name="f272" fmla="*/ f181 1 980"/>
                  <a:gd name="f273" fmla="*/ f182 1 1636"/>
                  <a:gd name="f274" fmla="*/ f183 1 980"/>
                  <a:gd name="f275" fmla="*/ f184 1 1636"/>
                  <a:gd name="f276" fmla="*/ f185 1 980"/>
                  <a:gd name="f277" fmla="*/ f186 1 1636"/>
                  <a:gd name="f278" fmla="*/ f187 1 980"/>
                  <a:gd name="f279" fmla="*/ f188 1 1636"/>
                  <a:gd name="f280" fmla="*/ f189 1 980"/>
                  <a:gd name="f281" fmla="*/ f190 1 1636"/>
                  <a:gd name="f282" fmla="*/ f191 1 980"/>
                  <a:gd name="f283" fmla="*/ f192 1 980"/>
                  <a:gd name="f284" fmla="*/ f193 1 1636"/>
                  <a:gd name="f285" fmla="*/ f194 1 980"/>
                  <a:gd name="f286" fmla="*/ f195 1 1636"/>
                  <a:gd name="f287" fmla="*/ f196 1 980"/>
                  <a:gd name="f288" fmla="*/ f197 1 1636"/>
                  <a:gd name="f289" fmla="*/ f198 1 980"/>
                  <a:gd name="f290" fmla="*/ f199 1 1636"/>
                  <a:gd name="f291" fmla="*/ f200 1 980"/>
                  <a:gd name="f292" fmla="*/ f201 1 1636"/>
                  <a:gd name="f293" fmla="*/ f202 1 980"/>
                  <a:gd name="f294" fmla="*/ f203 1 1636"/>
                  <a:gd name="f295" fmla="*/ f204 1 980"/>
                  <a:gd name="f296" fmla="*/ f205 1 1636"/>
                  <a:gd name="f297" fmla="*/ f206 1 980"/>
                  <a:gd name="f298" fmla="*/ f207 1 1636"/>
                  <a:gd name="f299" fmla="*/ f208 1 980"/>
                  <a:gd name="f300" fmla="*/ f209 1 1636"/>
                  <a:gd name="f301" fmla="*/ f210 1 1636"/>
                  <a:gd name="f302" fmla="*/ f211 1 980"/>
                  <a:gd name="f303" fmla="*/ f212 1 1636"/>
                  <a:gd name="f304" fmla="*/ f213 1 980"/>
                  <a:gd name="f305" fmla="*/ f214 1 1636"/>
                  <a:gd name="f306" fmla="*/ f215 1 1636"/>
                  <a:gd name="f307" fmla="*/ f216 1 1636"/>
                  <a:gd name="f308" fmla="*/ f217 1 1636"/>
                  <a:gd name="f309" fmla="*/ f218 1 980"/>
                  <a:gd name="f310" fmla="*/ f219 1 1636"/>
                  <a:gd name="f311" fmla="*/ f220 1 980"/>
                  <a:gd name="f312" fmla="*/ f221 1 1636"/>
                  <a:gd name="f313" fmla="*/ f222 1 980"/>
                  <a:gd name="f314" fmla="*/ f223 1 1636"/>
                  <a:gd name="f315" fmla="*/ f224 1 980"/>
                  <a:gd name="f316" fmla="*/ f225 1 1636"/>
                  <a:gd name="f317" fmla="*/ f226 1 980"/>
                  <a:gd name="f318" fmla="*/ f227 1 1636"/>
                  <a:gd name="f319" fmla="*/ f228 1 980"/>
                  <a:gd name="f320" fmla="*/ f229 1 1636"/>
                  <a:gd name="f321" fmla="*/ f230 1 980"/>
                  <a:gd name="f322" fmla="*/ f231 1 1636"/>
                  <a:gd name="f323" fmla="*/ f232 1 980"/>
                  <a:gd name="f324" fmla="*/ f233 1 1636"/>
                  <a:gd name="f325" fmla="*/ f234 1 980"/>
                  <a:gd name="f326" fmla="*/ f235 1 1636"/>
                  <a:gd name="f327" fmla="*/ f236 1 980"/>
                  <a:gd name="f328" fmla="*/ f237 1 1636"/>
                  <a:gd name="f329" fmla="*/ f238 1 980"/>
                  <a:gd name="f330" fmla="*/ f239 1 980"/>
                  <a:gd name="f331" fmla="*/ f240 1 1636"/>
                  <a:gd name="f332" fmla="*/ f241 1 980"/>
                  <a:gd name="f333" fmla="*/ f242 1 1636"/>
                  <a:gd name="f334" fmla="*/ f243 1 980"/>
                  <a:gd name="f335" fmla="*/ f244 1 1636"/>
                  <a:gd name="f336" fmla="*/ f245 1 980"/>
                  <a:gd name="f337" fmla="*/ f246 1 1636"/>
                  <a:gd name="f338" fmla="*/ f247 1 980"/>
                  <a:gd name="f339" fmla="*/ f248 1 1636"/>
                  <a:gd name="f340" fmla="*/ f249 1 980"/>
                  <a:gd name="f341" fmla="*/ f250 1 1636"/>
                  <a:gd name="f342" fmla="*/ f251 1 980"/>
                  <a:gd name="f343" fmla="*/ f252 1 1636"/>
                  <a:gd name="f344" fmla="*/ f253 1 980"/>
                  <a:gd name="f345" fmla="*/ f254 1 1636"/>
                  <a:gd name="f346" fmla="*/ f255 1 980"/>
                  <a:gd name="f347" fmla="*/ f256 1 1636"/>
                  <a:gd name="f348" fmla="*/ f257 1 980"/>
                  <a:gd name="f349" fmla="*/ f258 1 1636"/>
                  <a:gd name="f350" fmla="*/ f259 1 980"/>
                  <a:gd name="f351" fmla="*/ f260 1 1636"/>
                  <a:gd name="f352" fmla="*/ f261 1 980"/>
                  <a:gd name="f353" fmla="*/ f262 1 1636"/>
                  <a:gd name="f354" fmla="*/ f263 1 980"/>
                  <a:gd name="f355" fmla="*/ f264 1 1636"/>
                  <a:gd name="f356" fmla="*/ f265 1 980"/>
                  <a:gd name="f357" fmla="*/ f266 1 1636"/>
                  <a:gd name="f358" fmla="*/ f267 1 980"/>
                  <a:gd name="f359" fmla="*/ 0 1 f176"/>
                  <a:gd name="f360" fmla="*/ f170 1 f176"/>
                  <a:gd name="f361" fmla="*/ 0 1 f177"/>
                  <a:gd name="f362" fmla="*/ f171 1 f177"/>
                  <a:gd name="f363" fmla="*/ f269 1 f176"/>
                  <a:gd name="f364" fmla="*/ f270 1 f177"/>
                  <a:gd name="f365" fmla="*/ f271 1 f176"/>
                  <a:gd name="f366" fmla="*/ f272 1 f177"/>
                  <a:gd name="f367" fmla="*/ f273 1 f176"/>
                  <a:gd name="f368" fmla="*/ f274 1 f177"/>
                  <a:gd name="f369" fmla="*/ f275 1 f176"/>
                  <a:gd name="f370" fmla="*/ f276 1 f177"/>
                  <a:gd name="f371" fmla="*/ f277 1 f176"/>
                  <a:gd name="f372" fmla="*/ f278 1 f177"/>
                  <a:gd name="f373" fmla="*/ f279 1 f176"/>
                  <a:gd name="f374" fmla="*/ f280 1 f177"/>
                  <a:gd name="f375" fmla="*/ f281 1 f176"/>
                  <a:gd name="f376" fmla="*/ f282 1 f177"/>
                  <a:gd name="f377" fmla="*/ f283 1 f177"/>
                  <a:gd name="f378" fmla="*/ f284 1 f176"/>
                  <a:gd name="f379" fmla="*/ f285 1 f177"/>
                  <a:gd name="f380" fmla="*/ f286 1 f176"/>
                  <a:gd name="f381" fmla="*/ f287 1 f177"/>
                  <a:gd name="f382" fmla="*/ f288 1 f176"/>
                  <a:gd name="f383" fmla="*/ f289 1 f177"/>
                  <a:gd name="f384" fmla="*/ f290 1 f176"/>
                  <a:gd name="f385" fmla="*/ f291 1 f177"/>
                  <a:gd name="f386" fmla="*/ f292 1 f176"/>
                  <a:gd name="f387" fmla="*/ f293 1 f177"/>
                  <a:gd name="f388" fmla="*/ f294 1 f176"/>
                  <a:gd name="f389" fmla="*/ f295 1 f177"/>
                  <a:gd name="f390" fmla="*/ f296 1 f176"/>
                  <a:gd name="f391" fmla="*/ f297 1 f177"/>
                  <a:gd name="f392" fmla="*/ f298 1 f176"/>
                  <a:gd name="f393" fmla="*/ f299 1 f177"/>
                  <a:gd name="f394" fmla="*/ f300 1 f176"/>
                  <a:gd name="f395" fmla="*/ f301 1 f176"/>
                  <a:gd name="f396" fmla="*/ f302 1 f177"/>
                  <a:gd name="f397" fmla="*/ f303 1 f176"/>
                  <a:gd name="f398" fmla="*/ f304 1 f177"/>
                  <a:gd name="f399" fmla="*/ f305 1 f176"/>
                  <a:gd name="f400" fmla="*/ f306 1 f176"/>
                  <a:gd name="f401" fmla="*/ f307 1 f176"/>
                  <a:gd name="f402" fmla="*/ f308 1 f176"/>
                  <a:gd name="f403" fmla="*/ f309 1 f177"/>
                  <a:gd name="f404" fmla="*/ f310 1 f176"/>
                  <a:gd name="f405" fmla="*/ f311 1 f177"/>
                  <a:gd name="f406" fmla="*/ f312 1 f176"/>
                  <a:gd name="f407" fmla="*/ f313 1 f177"/>
                  <a:gd name="f408" fmla="*/ f314 1 f176"/>
                  <a:gd name="f409" fmla="*/ f315 1 f177"/>
                  <a:gd name="f410" fmla="*/ f316 1 f176"/>
                  <a:gd name="f411" fmla="*/ f317 1 f177"/>
                  <a:gd name="f412" fmla="*/ f318 1 f176"/>
                  <a:gd name="f413" fmla="*/ f319 1 f177"/>
                  <a:gd name="f414" fmla="*/ f320 1 f176"/>
                  <a:gd name="f415" fmla="*/ f321 1 f177"/>
                  <a:gd name="f416" fmla="*/ f322 1 f176"/>
                  <a:gd name="f417" fmla="*/ f323 1 f177"/>
                  <a:gd name="f418" fmla="*/ f324 1 f176"/>
                  <a:gd name="f419" fmla="*/ f325 1 f177"/>
                  <a:gd name="f420" fmla="*/ f326 1 f176"/>
                  <a:gd name="f421" fmla="*/ f327 1 f177"/>
                  <a:gd name="f422" fmla="*/ f328 1 f176"/>
                  <a:gd name="f423" fmla="*/ f329 1 f177"/>
                  <a:gd name="f424" fmla="*/ f330 1 f177"/>
                  <a:gd name="f425" fmla="*/ f331 1 f176"/>
                  <a:gd name="f426" fmla="*/ f332 1 f177"/>
                  <a:gd name="f427" fmla="*/ f333 1 f176"/>
                  <a:gd name="f428" fmla="*/ f334 1 f177"/>
                  <a:gd name="f429" fmla="*/ f335 1 f176"/>
                  <a:gd name="f430" fmla="*/ f336 1 f177"/>
                  <a:gd name="f431" fmla="*/ f337 1 f176"/>
                  <a:gd name="f432" fmla="*/ f338 1 f177"/>
                  <a:gd name="f433" fmla="*/ f339 1 f176"/>
                  <a:gd name="f434" fmla="*/ f340 1 f177"/>
                  <a:gd name="f435" fmla="*/ f341 1 f176"/>
                  <a:gd name="f436" fmla="*/ f342 1 f177"/>
                  <a:gd name="f437" fmla="*/ f343 1 f176"/>
                  <a:gd name="f438" fmla="*/ f344 1 f177"/>
                  <a:gd name="f439" fmla="*/ f345 1 f176"/>
                  <a:gd name="f440" fmla="*/ f346 1 f177"/>
                  <a:gd name="f441" fmla="*/ f347 1 f176"/>
                  <a:gd name="f442" fmla="*/ f348 1 f177"/>
                  <a:gd name="f443" fmla="*/ f349 1 f176"/>
                  <a:gd name="f444" fmla="*/ f350 1 f177"/>
                  <a:gd name="f445" fmla="*/ f351 1 f176"/>
                  <a:gd name="f446" fmla="*/ f352 1 f177"/>
                  <a:gd name="f447" fmla="*/ f353 1 f176"/>
                  <a:gd name="f448" fmla="*/ f354 1 f177"/>
                  <a:gd name="f449" fmla="*/ f355 1 f176"/>
                  <a:gd name="f450" fmla="*/ f356 1 f177"/>
                  <a:gd name="f451" fmla="*/ f357 1 f176"/>
                  <a:gd name="f452" fmla="*/ f358 1 f177"/>
                  <a:gd name="f453" fmla="*/ f359 f167 1"/>
                  <a:gd name="f454" fmla="*/ f360 f167 1"/>
                  <a:gd name="f455" fmla="*/ f362 f168 1"/>
                  <a:gd name="f456" fmla="*/ f361 f168 1"/>
                  <a:gd name="f457" fmla="*/ f363 f167 1"/>
                  <a:gd name="f458" fmla="*/ f364 f168 1"/>
                  <a:gd name="f459" fmla="*/ f365 f167 1"/>
                  <a:gd name="f460" fmla="*/ f366 f168 1"/>
                  <a:gd name="f461" fmla="*/ f367 f167 1"/>
                  <a:gd name="f462" fmla="*/ f368 f168 1"/>
                  <a:gd name="f463" fmla="*/ f369 f167 1"/>
                  <a:gd name="f464" fmla="*/ f370 f168 1"/>
                  <a:gd name="f465" fmla="*/ f371 f167 1"/>
                  <a:gd name="f466" fmla="*/ f372 f168 1"/>
                  <a:gd name="f467" fmla="*/ f373 f167 1"/>
                  <a:gd name="f468" fmla="*/ f374 f168 1"/>
                  <a:gd name="f469" fmla="*/ f375 f167 1"/>
                  <a:gd name="f470" fmla="*/ f376 f168 1"/>
                  <a:gd name="f471" fmla="*/ f377 f168 1"/>
                  <a:gd name="f472" fmla="*/ f378 f167 1"/>
                  <a:gd name="f473" fmla="*/ f379 f168 1"/>
                  <a:gd name="f474" fmla="*/ f380 f167 1"/>
                  <a:gd name="f475" fmla="*/ f381 f168 1"/>
                  <a:gd name="f476" fmla="*/ f382 f167 1"/>
                  <a:gd name="f477" fmla="*/ f383 f168 1"/>
                  <a:gd name="f478" fmla="*/ f384 f167 1"/>
                  <a:gd name="f479" fmla="*/ f385 f168 1"/>
                  <a:gd name="f480" fmla="*/ f386 f167 1"/>
                  <a:gd name="f481" fmla="*/ f387 f168 1"/>
                  <a:gd name="f482" fmla="*/ f388 f167 1"/>
                  <a:gd name="f483" fmla="*/ f389 f168 1"/>
                  <a:gd name="f484" fmla="*/ f390 f167 1"/>
                  <a:gd name="f485" fmla="*/ f391 f168 1"/>
                  <a:gd name="f486" fmla="*/ f392 f167 1"/>
                  <a:gd name="f487" fmla="*/ f393 f168 1"/>
                  <a:gd name="f488" fmla="*/ f394 f167 1"/>
                  <a:gd name="f489" fmla="*/ f395 f167 1"/>
                  <a:gd name="f490" fmla="*/ f396 f168 1"/>
                  <a:gd name="f491" fmla="*/ f397 f167 1"/>
                  <a:gd name="f492" fmla="*/ f398 f168 1"/>
                  <a:gd name="f493" fmla="*/ f399 f167 1"/>
                  <a:gd name="f494" fmla="*/ f400 f167 1"/>
                  <a:gd name="f495" fmla="*/ f401 f167 1"/>
                  <a:gd name="f496" fmla="*/ f402 f167 1"/>
                  <a:gd name="f497" fmla="*/ f403 f168 1"/>
                  <a:gd name="f498" fmla="*/ f404 f167 1"/>
                  <a:gd name="f499" fmla="*/ f405 f168 1"/>
                  <a:gd name="f500" fmla="*/ f406 f167 1"/>
                  <a:gd name="f501" fmla="*/ f407 f168 1"/>
                  <a:gd name="f502" fmla="*/ f408 f167 1"/>
                  <a:gd name="f503" fmla="*/ f409 f168 1"/>
                  <a:gd name="f504" fmla="*/ f410 f167 1"/>
                  <a:gd name="f505" fmla="*/ f411 f168 1"/>
                  <a:gd name="f506" fmla="*/ f412 f167 1"/>
                  <a:gd name="f507" fmla="*/ f413 f168 1"/>
                  <a:gd name="f508" fmla="*/ f414 f167 1"/>
                  <a:gd name="f509" fmla="*/ f415 f168 1"/>
                  <a:gd name="f510" fmla="*/ f416 f167 1"/>
                  <a:gd name="f511" fmla="*/ f417 f168 1"/>
                  <a:gd name="f512" fmla="*/ f418 f167 1"/>
                  <a:gd name="f513" fmla="*/ f419 f168 1"/>
                  <a:gd name="f514" fmla="*/ f420 f167 1"/>
                  <a:gd name="f515" fmla="*/ f421 f168 1"/>
                  <a:gd name="f516" fmla="*/ f422 f167 1"/>
                  <a:gd name="f517" fmla="*/ f423 f168 1"/>
                  <a:gd name="f518" fmla="*/ f424 f168 1"/>
                  <a:gd name="f519" fmla="*/ f425 f167 1"/>
                  <a:gd name="f520" fmla="*/ f426 f168 1"/>
                  <a:gd name="f521" fmla="*/ f427 f167 1"/>
                  <a:gd name="f522" fmla="*/ f428 f168 1"/>
                  <a:gd name="f523" fmla="*/ f429 f167 1"/>
                  <a:gd name="f524" fmla="*/ f430 f168 1"/>
                  <a:gd name="f525" fmla="*/ f431 f167 1"/>
                  <a:gd name="f526" fmla="*/ f432 f168 1"/>
                  <a:gd name="f527" fmla="*/ f433 f167 1"/>
                  <a:gd name="f528" fmla="*/ f434 f168 1"/>
                  <a:gd name="f529" fmla="*/ f435 f167 1"/>
                  <a:gd name="f530" fmla="*/ f436 f168 1"/>
                  <a:gd name="f531" fmla="*/ f437 f167 1"/>
                  <a:gd name="f532" fmla="*/ f438 f168 1"/>
                  <a:gd name="f533" fmla="*/ f439 f167 1"/>
                  <a:gd name="f534" fmla="*/ f440 f168 1"/>
                  <a:gd name="f535" fmla="*/ f441 f167 1"/>
                  <a:gd name="f536" fmla="*/ f442 f168 1"/>
                  <a:gd name="f537" fmla="*/ f443 f167 1"/>
                  <a:gd name="f538" fmla="*/ f444 f168 1"/>
                  <a:gd name="f539" fmla="*/ f445 f167 1"/>
                  <a:gd name="f540" fmla="*/ f446 f168 1"/>
                  <a:gd name="f541" fmla="*/ f447 f167 1"/>
                  <a:gd name="f542" fmla="*/ f448 f168 1"/>
                  <a:gd name="f543" fmla="*/ f449 f167 1"/>
                  <a:gd name="f544" fmla="*/ f450 f168 1"/>
                  <a:gd name="f545" fmla="*/ f451 f167 1"/>
                  <a:gd name="f546" fmla="*/ f452 f168 1"/>
                </a:gdLst>
                <a:ahLst/>
                <a:cxnLst>
                  <a:cxn ang="3cd4">
                    <a:pos x="hc" y="t"/>
                  </a:cxn>
                  <a:cxn ang="0">
                    <a:pos x="r" y="vc"/>
                  </a:cxn>
                  <a:cxn ang="cd4">
                    <a:pos x="hc" y="b"/>
                  </a:cxn>
                  <a:cxn ang="cd2">
                    <a:pos x="l" y="vc"/>
                  </a:cxn>
                  <a:cxn ang="f268">
                    <a:pos x="f457" y="f458"/>
                  </a:cxn>
                  <a:cxn ang="f268">
                    <a:pos x="f459" y="f460"/>
                  </a:cxn>
                  <a:cxn ang="f268">
                    <a:pos x="f461" y="f462"/>
                  </a:cxn>
                  <a:cxn ang="f268">
                    <a:pos x="f463" y="f464"/>
                  </a:cxn>
                  <a:cxn ang="f268">
                    <a:pos x="f465" y="f466"/>
                  </a:cxn>
                  <a:cxn ang="f268">
                    <a:pos x="f467" y="f468"/>
                  </a:cxn>
                  <a:cxn ang="f268">
                    <a:pos x="f469" y="f470"/>
                  </a:cxn>
                  <a:cxn ang="f268">
                    <a:pos x="f461" y="f471"/>
                  </a:cxn>
                  <a:cxn ang="f268">
                    <a:pos x="f472" y="f473"/>
                  </a:cxn>
                  <a:cxn ang="f268">
                    <a:pos x="f474" y="f475"/>
                  </a:cxn>
                  <a:cxn ang="f268">
                    <a:pos x="f476" y="f477"/>
                  </a:cxn>
                  <a:cxn ang="f268">
                    <a:pos x="f478" y="f479"/>
                  </a:cxn>
                  <a:cxn ang="f268">
                    <a:pos x="f480" y="f481"/>
                  </a:cxn>
                  <a:cxn ang="f268">
                    <a:pos x="f482" y="f483"/>
                  </a:cxn>
                  <a:cxn ang="f268">
                    <a:pos x="f484" y="f485"/>
                  </a:cxn>
                  <a:cxn ang="f268">
                    <a:pos x="f486" y="f487"/>
                  </a:cxn>
                  <a:cxn ang="f268">
                    <a:pos x="f488" y="f487"/>
                  </a:cxn>
                  <a:cxn ang="f268">
                    <a:pos x="f489" y="f490"/>
                  </a:cxn>
                  <a:cxn ang="f268">
                    <a:pos x="f491" y="f492"/>
                  </a:cxn>
                  <a:cxn ang="f268">
                    <a:pos x="f493" y="f481"/>
                  </a:cxn>
                  <a:cxn ang="f268">
                    <a:pos x="f494" y="f479"/>
                  </a:cxn>
                  <a:cxn ang="f268">
                    <a:pos x="f495" y="f477"/>
                  </a:cxn>
                  <a:cxn ang="f268">
                    <a:pos x="f496" y="f497"/>
                  </a:cxn>
                  <a:cxn ang="f268">
                    <a:pos x="f498" y="f499"/>
                  </a:cxn>
                  <a:cxn ang="f268">
                    <a:pos x="f500" y="f501"/>
                  </a:cxn>
                  <a:cxn ang="f268">
                    <a:pos x="f502" y="f503"/>
                  </a:cxn>
                  <a:cxn ang="f268">
                    <a:pos x="f504" y="f505"/>
                  </a:cxn>
                  <a:cxn ang="f268">
                    <a:pos x="f506" y="f507"/>
                  </a:cxn>
                  <a:cxn ang="f268">
                    <a:pos x="f508" y="f509"/>
                  </a:cxn>
                  <a:cxn ang="f268">
                    <a:pos x="f510" y="f511"/>
                  </a:cxn>
                  <a:cxn ang="f268">
                    <a:pos x="f512" y="f513"/>
                  </a:cxn>
                  <a:cxn ang="f268">
                    <a:pos x="f514" y="f515"/>
                  </a:cxn>
                  <a:cxn ang="f268">
                    <a:pos x="f516" y="f517"/>
                  </a:cxn>
                  <a:cxn ang="f268">
                    <a:pos x="f496" y="f518"/>
                  </a:cxn>
                  <a:cxn ang="f268">
                    <a:pos x="f519" y="f520"/>
                  </a:cxn>
                  <a:cxn ang="f268">
                    <a:pos x="f521" y="f522"/>
                  </a:cxn>
                  <a:cxn ang="f268">
                    <a:pos x="f523" y="f524"/>
                  </a:cxn>
                  <a:cxn ang="f268">
                    <a:pos x="f525" y="f526"/>
                  </a:cxn>
                  <a:cxn ang="f268">
                    <a:pos x="f527" y="f528"/>
                  </a:cxn>
                  <a:cxn ang="f268">
                    <a:pos x="f529" y="f530"/>
                  </a:cxn>
                  <a:cxn ang="f268">
                    <a:pos x="f531" y="f532"/>
                  </a:cxn>
                  <a:cxn ang="f268">
                    <a:pos x="f533" y="f534"/>
                  </a:cxn>
                  <a:cxn ang="f268">
                    <a:pos x="f535" y="f536"/>
                  </a:cxn>
                  <a:cxn ang="f268">
                    <a:pos x="f537" y="f538"/>
                  </a:cxn>
                  <a:cxn ang="f268">
                    <a:pos x="f539" y="f540"/>
                  </a:cxn>
                  <a:cxn ang="f268">
                    <a:pos x="f541" y="f542"/>
                  </a:cxn>
                  <a:cxn ang="f268">
                    <a:pos x="f543" y="f544"/>
                  </a:cxn>
                  <a:cxn ang="f268">
                    <a:pos x="f545" y="f546"/>
                  </a:cxn>
                </a:cxnLst>
                <a:rect l="f453" t="f456" r="f454" b="f455"/>
                <a:pathLst>
                  <a:path w="1636" h="980">
                    <a:moveTo>
                      <a:pt x="f5" y="f5"/>
                    </a:moveTo>
                    <a:lnTo>
                      <a:pt x="f8" y="f9"/>
                    </a:lnTo>
                    <a:lnTo>
                      <a:pt x="f10" y="f11"/>
                    </a:lnTo>
                    <a:lnTo>
                      <a:pt x="f12" y="f13"/>
                    </a:lnTo>
                    <a:lnTo>
                      <a:pt x="f14" y="f15"/>
                    </a:lnTo>
                    <a:lnTo>
                      <a:pt x="f16" y="f17"/>
                    </a:lnTo>
                    <a:lnTo>
                      <a:pt x="f18" y="f19"/>
                    </a:lnTo>
                    <a:lnTo>
                      <a:pt x="f20" y="f21"/>
                    </a:lnTo>
                    <a:lnTo>
                      <a:pt x="f22" y="f23"/>
                    </a:lnTo>
                    <a:lnTo>
                      <a:pt x="f24" y="f25"/>
                    </a:lnTo>
                    <a:lnTo>
                      <a:pt x="f24" y="f26"/>
                    </a:lnTo>
                    <a:lnTo>
                      <a:pt x="f27" y="f28"/>
                    </a:lnTo>
                    <a:lnTo>
                      <a:pt x="f29" y="f30"/>
                    </a:lnTo>
                    <a:lnTo>
                      <a:pt x="f31" y="f32"/>
                    </a:lnTo>
                    <a:lnTo>
                      <a:pt x="f33" y="f34"/>
                    </a:lnTo>
                    <a:lnTo>
                      <a:pt x="f16" y="f35"/>
                    </a:lnTo>
                    <a:lnTo>
                      <a:pt x="f33" y="f36"/>
                    </a:lnTo>
                    <a:lnTo>
                      <a:pt x="f18" y="f37"/>
                    </a:lnTo>
                    <a:lnTo>
                      <a:pt x="f22"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7"/>
                    </a:lnTo>
                    <a:lnTo>
                      <a:pt x="f66" y="f64"/>
                    </a:lnTo>
                    <a:lnTo>
                      <a:pt x="f67" y="f68"/>
                    </a:lnTo>
                    <a:lnTo>
                      <a:pt x="f69" y="f70"/>
                    </a:lnTo>
                    <a:lnTo>
                      <a:pt x="f71" y="f72"/>
                    </a:lnTo>
                    <a:lnTo>
                      <a:pt x="f73" y="f74"/>
                    </a:lnTo>
                    <a:lnTo>
                      <a:pt x="f75" y="f76"/>
                    </a:lnTo>
                    <a:lnTo>
                      <a:pt x="f77" y="f52"/>
                    </a:lnTo>
                    <a:lnTo>
                      <a:pt x="f78" y="f50"/>
                    </a:lnTo>
                    <a:lnTo>
                      <a:pt x="f79" y="f48"/>
                    </a:lnTo>
                    <a:lnTo>
                      <a:pt x="f80" y="f46"/>
                    </a:lnTo>
                    <a:lnTo>
                      <a:pt x="f81" y="f44"/>
                    </a:lnTo>
                    <a:lnTo>
                      <a:pt x="f82" y="f83"/>
                    </a:lnTo>
                    <a:lnTo>
                      <a:pt x="f84" y="f85"/>
                    </a:lnTo>
                    <a:lnTo>
                      <a:pt x="f86" y="f87"/>
                    </a:lnTo>
                    <a:lnTo>
                      <a:pt x="f88" y="f89"/>
                    </a:lnTo>
                    <a:lnTo>
                      <a:pt x="f90" y="f91"/>
                    </a:lnTo>
                    <a:lnTo>
                      <a:pt x="f92" y="f93"/>
                    </a:lnTo>
                    <a:lnTo>
                      <a:pt x="f94" y="f34"/>
                    </a:lnTo>
                    <a:lnTo>
                      <a:pt x="f95" y="f96"/>
                    </a:lnTo>
                    <a:lnTo>
                      <a:pt x="f86" y="f97"/>
                    </a:lnTo>
                    <a:lnTo>
                      <a:pt x="f98" y="f99"/>
                    </a:lnTo>
                    <a:lnTo>
                      <a:pt x="f100" y="f101"/>
                    </a:lnTo>
                    <a:lnTo>
                      <a:pt x="f102" y="f103"/>
                    </a:lnTo>
                    <a:lnTo>
                      <a:pt x="f100" y="f104"/>
                    </a:lnTo>
                    <a:lnTo>
                      <a:pt x="f105" y="f106"/>
                    </a:lnTo>
                    <a:lnTo>
                      <a:pt x="f107" y="f108"/>
                    </a:lnTo>
                    <a:lnTo>
                      <a:pt x="f109" y="f110"/>
                    </a:lnTo>
                    <a:lnTo>
                      <a:pt x="f92" y="f111"/>
                    </a:lnTo>
                    <a:lnTo>
                      <a:pt x="f112" y="f113"/>
                    </a:lnTo>
                    <a:lnTo>
                      <a:pt x="f114" y="f115"/>
                    </a:lnTo>
                    <a:lnTo>
                      <a:pt x="f116" y="f117"/>
                    </a:lnTo>
                    <a:lnTo>
                      <a:pt x="f6" y="f5"/>
                    </a:lnTo>
                    <a:lnTo>
                      <a:pt x="f118" y="f119"/>
                    </a:lnTo>
                    <a:lnTo>
                      <a:pt x="f95" y="f120"/>
                    </a:lnTo>
                    <a:lnTo>
                      <a:pt x="f84" y="f11"/>
                    </a:lnTo>
                    <a:lnTo>
                      <a:pt x="f121" y="f122"/>
                    </a:lnTo>
                    <a:lnTo>
                      <a:pt x="f123" y="f124"/>
                    </a:lnTo>
                    <a:lnTo>
                      <a:pt x="f125" y="f126"/>
                    </a:lnTo>
                    <a:lnTo>
                      <a:pt x="f127" y="f15"/>
                    </a:lnTo>
                    <a:lnTo>
                      <a:pt x="f128" y="f129"/>
                    </a:lnTo>
                    <a:lnTo>
                      <a:pt x="f130" y="f22"/>
                    </a:lnTo>
                    <a:lnTo>
                      <a:pt x="f131" y="f132"/>
                    </a:lnTo>
                    <a:lnTo>
                      <a:pt x="f133" y="f134"/>
                    </a:lnTo>
                    <a:lnTo>
                      <a:pt x="f135" y="f136"/>
                    </a:lnTo>
                    <a:lnTo>
                      <a:pt x="f137" y="f138"/>
                    </a:lnTo>
                    <a:lnTo>
                      <a:pt x="f139" y="f140"/>
                    </a:lnTo>
                    <a:lnTo>
                      <a:pt x="f141" y="f142"/>
                    </a:lnTo>
                    <a:lnTo>
                      <a:pt x="f143" y="f108"/>
                    </a:lnTo>
                    <a:lnTo>
                      <a:pt x="f144" y="f145"/>
                    </a:lnTo>
                    <a:lnTo>
                      <a:pt x="f66" y="f146"/>
                    </a:lnTo>
                    <a:lnTo>
                      <a:pt x="f147" y="f148"/>
                    </a:lnTo>
                    <a:lnTo>
                      <a:pt x="f149" y="f148"/>
                    </a:lnTo>
                    <a:lnTo>
                      <a:pt x="f150" y="f41"/>
                    </a:lnTo>
                    <a:lnTo>
                      <a:pt x="f151" y="f145"/>
                    </a:lnTo>
                    <a:lnTo>
                      <a:pt x="f152" y="f153"/>
                    </a:lnTo>
                    <a:lnTo>
                      <a:pt x="f154" y="f140"/>
                    </a:lnTo>
                    <a:lnTo>
                      <a:pt x="f155" y="f156"/>
                    </a:lnTo>
                    <a:lnTo>
                      <a:pt x="f157" y="f158"/>
                    </a:lnTo>
                    <a:lnTo>
                      <a:pt x="f159" y="f27"/>
                    </a:lnTo>
                    <a:lnTo>
                      <a:pt x="f160" y="f161"/>
                    </a:lnTo>
                    <a:lnTo>
                      <a:pt x="f162" y="f163"/>
                    </a:lnTo>
                    <a:lnTo>
                      <a:pt x="f164" y="f165"/>
                    </a:lnTo>
                    <a:lnTo>
                      <a:pt x="f14" y="f120"/>
                    </a:lnTo>
                    <a:lnTo>
                      <a:pt x="f5"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3" name="Freeform 16">
                <a:extLst>
                  <a:ext uri="{FF2B5EF4-FFF2-40B4-BE49-F238E27FC236}">
                    <a16:creationId xmlns:a16="http://schemas.microsoft.com/office/drawing/2014/main" id="{01D49A68-60B8-14C3-9870-DDFD23DEC779}"/>
                  </a:ext>
                </a:extLst>
              </p:cNvPr>
              <p:cNvSpPr/>
              <p:nvPr/>
            </p:nvSpPr>
            <p:spPr>
              <a:xfrm>
                <a:off x="5300667" y="2543175"/>
                <a:ext cx="1260472" cy="228600"/>
              </a:xfrm>
              <a:custGeom>
                <a:avLst/>
                <a:gdLst>
                  <a:gd name="f0" fmla="val 10800000"/>
                  <a:gd name="f1" fmla="val 5400000"/>
                  <a:gd name="f2" fmla="val 180"/>
                  <a:gd name="f3" fmla="val w"/>
                  <a:gd name="f4" fmla="val h"/>
                  <a:gd name="f5" fmla="val 0"/>
                  <a:gd name="f6" fmla="val 1588"/>
                  <a:gd name="f7" fmla="val 289"/>
                  <a:gd name="f8" fmla="val 827"/>
                  <a:gd name="f9" fmla="val 879"/>
                  <a:gd name="f10" fmla="val 2"/>
                  <a:gd name="f11" fmla="val 932"/>
                  <a:gd name="f12" fmla="val 4"/>
                  <a:gd name="f13" fmla="val 988"/>
                  <a:gd name="f14" fmla="val 10"/>
                  <a:gd name="f15" fmla="val 1047"/>
                  <a:gd name="f16" fmla="val 15"/>
                  <a:gd name="f17" fmla="val 1105"/>
                  <a:gd name="f18" fmla="val 23"/>
                  <a:gd name="f19" fmla="val 1164"/>
                  <a:gd name="f20" fmla="val 34"/>
                  <a:gd name="f21" fmla="val 1223"/>
                  <a:gd name="f22" fmla="val 43"/>
                  <a:gd name="f23" fmla="val 1279"/>
                  <a:gd name="f24" fmla="val 54"/>
                  <a:gd name="f25" fmla="val 1334"/>
                  <a:gd name="f26" fmla="val 67"/>
                  <a:gd name="f27" fmla="val 1384"/>
                  <a:gd name="f28" fmla="val 82"/>
                  <a:gd name="f29" fmla="val 1432"/>
                  <a:gd name="f30" fmla="val 95"/>
                  <a:gd name="f31" fmla="val 1475"/>
                  <a:gd name="f32" fmla="val 109"/>
                  <a:gd name="f33" fmla="val 1514"/>
                  <a:gd name="f34" fmla="val 124"/>
                  <a:gd name="f35" fmla="val 1545"/>
                  <a:gd name="f36" fmla="val 139"/>
                  <a:gd name="f37" fmla="val 1571"/>
                  <a:gd name="f38" fmla="val 156"/>
                  <a:gd name="f39" fmla="val 171"/>
                  <a:gd name="f40" fmla="val 1560"/>
                  <a:gd name="f41" fmla="val 178"/>
                  <a:gd name="f42" fmla="val 1528"/>
                  <a:gd name="f43" fmla="val 187"/>
                  <a:gd name="f44" fmla="val 1495"/>
                  <a:gd name="f45" fmla="val 196"/>
                  <a:gd name="f46" fmla="val 1462"/>
                  <a:gd name="f47" fmla="val 206"/>
                  <a:gd name="f48" fmla="val 1423"/>
                  <a:gd name="f49" fmla="val 215"/>
                  <a:gd name="f50" fmla="val 224"/>
                  <a:gd name="f51" fmla="val 1341"/>
                  <a:gd name="f52" fmla="val 235"/>
                  <a:gd name="f53" fmla="val 1299"/>
                  <a:gd name="f54" fmla="val 244"/>
                  <a:gd name="f55" fmla="val 1251"/>
                  <a:gd name="f56" fmla="val 254"/>
                  <a:gd name="f57" fmla="val 1203"/>
                  <a:gd name="f58" fmla="val 261"/>
                  <a:gd name="f59" fmla="val 1151"/>
                  <a:gd name="f60" fmla="val 268"/>
                  <a:gd name="f61" fmla="val 1097"/>
                  <a:gd name="f62" fmla="val 276"/>
                  <a:gd name="f63" fmla="val 1040"/>
                  <a:gd name="f64" fmla="val 281"/>
                  <a:gd name="f65" fmla="val 981"/>
                  <a:gd name="f66" fmla="val 285"/>
                  <a:gd name="f67" fmla="val 919"/>
                  <a:gd name="f68" fmla="val 855"/>
                  <a:gd name="f69" fmla="val 788"/>
                  <a:gd name="f70" fmla="val 287"/>
                  <a:gd name="f71" fmla="val 723"/>
                  <a:gd name="f72" fmla="val 659"/>
                  <a:gd name="f73" fmla="val 280"/>
                  <a:gd name="f74" fmla="val 596"/>
                  <a:gd name="f75" fmla="val 274"/>
                  <a:gd name="f76" fmla="val 533"/>
                  <a:gd name="f77" fmla="val 267"/>
                  <a:gd name="f78" fmla="val 473"/>
                  <a:gd name="f79" fmla="val 259"/>
                  <a:gd name="f80" fmla="val 414"/>
                  <a:gd name="f81" fmla="val 250"/>
                  <a:gd name="f82" fmla="val 359"/>
                  <a:gd name="f83" fmla="val 239"/>
                  <a:gd name="f84" fmla="val 303"/>
                  <a:gd name="f85" fmla="val 230"/>
                  <a:gd name="f86" fmla="val 251"/>
                  <a:gd name="f87" fmla="val 219"/>
                  <a:gd name="f88" fmla="val 201"/>
                  <a:gd name="f89" fmla="val 207"/>
                  <a:gd name="f90" fmla="val 155"/>
                  <a:gd name="f91" fmla="val 111"/>
                  <a:gd name="f92" fmla="val 185"/>
                  <a:gd name="f93" fmla="val 70"/>
                  <a:gd name="f94" fmla="val 174"/>
                  <a:gd name="f95" fmla="val 33"/>
                  <a:gd name="f96" fmla="val 165"/>
                  <a:gd name="f97" fmla="val 20"/>
                  <a:gd name="f98" fmla="val 141"/>
                  <a:gd name="f99" fmla="val 50"/>
                  <a:gd name="f100" fmla="val 128"/>
                  <a:gd name="f101" fmla="val 87"/>
                  <a:gd name="f102" fmla="val 113"/>
                  <a:gd name="f103" fmla="val 129"/>
                  <a:gd name="f104" fmla="val 100"/>
                  <a:gd name="f105" fmla="val 177"/>
                  <a:gd name="f106" fmla="val 231"/>
                  <a:gd name="f107" fmla="val 74"/>
                  <a:gd name="f108" fmla="val 286"/>
                  <a:gd name="f109" fmla="val 61"/>
                  <a:gd name="f110" fmla="val 348"/>
                  <a:gd name="f111" fmla="val 409"/>
                  <a:gd name="f112" fmla="val 39"/>
                  <a:gd name="f113" fmla="val 472"/>
                  <a:gd name="f114" fmla="val 30"/>
                  <a:gd name="f115" fmla="val 534"/>
                  <a:gd name="f116" fmla="val 21"/>
                  <a:gd name="f117" fmla="val 597"/>
                  <a:gd name="f118" fmla="val 13"/>
                  <a:gd name="f119" fmla="val 8"/>
                  <a:gd name="f120" fmla="val 718"/>
                  <a:gd name="f121" fmla="val 775"/>
                  <a:gd name="f122" fmla="+- 0 0 -90"/>
                  <a:gd name="f123" fmla="*/ f3 1 1588"/>
                  <a:gd name="f124" fmla="*/ f4 1 289"/>
                  <a:gd name="f125" fmla="val f5"/>
                  <a:gd name="f126" fmla="val f6"/>
                  <a:gd name="f127" fmla="val f7"/>
                  <a:gd name="f128" fmla="*/ f122 f0 1"/>
                  <a:gd name="f129" fmla="+- f127 0 f125"/>
                  <a:gd name="f130" fmla="+- f126 0 f125"/>
                  <a:gd name="f131" fmla="*/ f128 1 f2"/>
                  <a:gd name="f132" fmla="*/ f130 1 1588"/>
                  <a:gd name="f133" fmla="*/ f129 1 289"/>
                  <a:gd name="f134" fmla="*/ 879 f130 1"/>
                  <a:gd name="f135" fmla="*/ 2 f129 1"/>
                  <a:gd name="f136" fmla="*/ 988 f130 1"/>
                  <a:gd name="f137" fmla="*/ 10 f129 1"/>
                  <a:gd name="f138" fmla="*/ 1105 f130 1"/>
                  <a:gd name="f139" fmla="*/ 23 f129 1"/>
                  <a:gd name="f140" fmla="*/ 1223 f130 1"/>
                  <a:gd name="f141" fmla="*/ 43 f129 1"/>
                  <a:gd name="f142" fmla="*/ 1334 f130 1"/>
                  <a:gd name="f143" fmla="*/ 67 f129 1"/>
                  <a:gd name="f144" fmla="*/ 1432 f130 1"/>
                  <a:gd name="f145" fmla="*/ 95 f129 1"/>
                  <a:gd name="f146" fmla="*/ 1514 f130 1"/>
                  <a:gd name="f147" fmla="*/ 124 f129 1"/>
                  <a:gd name="f148" fmla="*/ 1571 f130 1"/>
                  <a:gd name="f149" fmla="*/ 156 f129 1"/>
                  <a:gd name="f150" fmla="*/ 1560 f130 1"/>
                  <a:gd name="f151" fmla="*/ 178 f129 1"/>
                  <a:gd name="f152" fmla="*/ 1495 f130 1"/>
                  <a:gd name="f153" fmla="*/ 196 f129 1"/>
                  <a:gd name="f154" fmla="*/ 1423 f130 1"/>
                  <a:gd name="f155" fmla="*/ 215 f129 1"/>
                  <a:gd name="f156" fmla="*/ 1341 f130 1"/>
                  <a:gd name="f157" fmla="*/ 235 f129 1"/>
                  <a:gd name="f158" fmla="*/ 1251 f130 1"/>
                  <a:gd name="f159" fmla="*/ 254 f129 1"/>
                  <a:gd name="f160" fmla="*/ 1151 f130 1"/>
                  <a:gd name="f161" fmla="*/ 268 f129 1"/>
                  <a:gd name="f162" fmla="*/ 1040 f130 1"/>
                  <a:gd name="f163" fmla="*/ 281 f129 1"/>
                  <a:gd name="f164" fmla="*/ 919 f130 1"/>
                  <a:gd name="f165" fmla="*/ 289 f129 1"/>
                  <a:gd name="f166" fmla="*/ 788 f130 1"/>
                  <a:gd name="f167" fmla="*/ 287 f129 1"/>
                  <a:gd name="f168" fmla="*/ 659 f130 1"/>
                  <a:gd name="f169" fmla="*/ 280 f129 1"/>
                  <a:gd name="f170" fmla="*/ 533 f130 1"/>
                  <a:gd name="f171" fmla="*/ 267 f129 1"/>
                  <a:gd name="f172" fmla="*/ 414 f130 1"/>
                  <a:gd name="f173" fmla="*/ 250 f129 1"/>
                  <a:gd name="f174" fmla="*/ 303 f130 1"/>
                  <a:gd name="f175" fmla="*/ 230 f129 1"/>
                  <a:gd name="f176" fmla="*/ 201 f130 1"/>
                  <a:gd name="f177" fmla="*/ 207 f129 1"/>
                  <a:gd name="f178" fmla="*/ 111 f130 1"/>
                  <a:gd name="f179" fmla="*/ 185 f129 1"/>
                  <a:gd name="f180" fmla="*/ 33 f130 1"/>
                  <a:gd name="f181" fmla="*/ 165 f129 1"/>
                  <a:gd name="f182" fmla="*/ 20 f130 1"/>
                  <a:gd name="f183" fmla="*/ 141 f129 1"/>
                  <a:gd name="f184" fmla="*/ 87 f130 1"/>
                  <a:gd name="f185" fmla="*/ 113 f129 1"/>
                  <a:gd name="f186" fmla="*/ 177 f130 1"/>
                  <a:gd name="f187" fmla="*/ 87 f129 1"/>
                  <a:gd name="f188" fmla="*/ 286 f130 1"/>
                  <a:gd name="f189" fmla="*/ 61 f129 1"/>
                  <a:gd name="f190" fmla="*/ 409 f130 1"/>
                  <a:gd name="f191" fmla="*/ 39 f129 1"/>
                  <a:gd name="f192" fmla="*/ 534 f130 1"/>
                  <a:gd name="f193" fmla="*/ 21 f129 1"/>
                  <a:gd name="f194" fmla="*/ 8 f129 1"/>
                  <a:gd name="f195" fmla="*/ 775 f130 1"/>
                  <a:gd name="f196" fmla="+- f131 0 f1"/>
                  <a:gd name="f197" fmla="*/ f134 1 1588"/>
                  <a:gd name="f198" fmla="*/ f135 1 289"/>
                  <a:gd name="f199" fmla="*/ f136 1 1588"/>
                  <a:gd name="f200" fmla="*/ f137 1 289"/>
                  <a:gd name="f201" fmla="*/ f138 1 1588"/>
                  <a:gd name="f202" fmla="*/ f139 1 289"/>
                  <a:gd name="f203" fmla="*/ f140 1 1588"/>
                  <a:gd name="f204" fmla="*/ f141 1 289"/>
                  <a:gd name="f205" fmla="*/ f142 1 1588"/>
                  <a:gd name="f206" fmla="*/ f143 1 289"/>
                  <a:gd name="f207" fmla="*/ f144 1 1588"/>
                  <a:gd name="f208" fmla="*/ f145 1 289"/>
                  <a:gd name="f209" fmla="*/ f146 1 1588"/>
                  <a:gd name="f210" fmla="*/ f147 1 289"/>
                  <a:gd name="f211" fmla="*/ f148 1 1588"/>
                  <a:gd name="f212" fmla="*/ f149 1 289"/>
                  <a:gd name="f213" fmla="*/ f150 1 1588"/>
                  <a:gd name="f214" fmla="*/ f151 1 289"/>
                  <a:gd name="f215" fmla="*/ f152 1 1588"/>
                  <a:gd name="f216" fmla="*/ f153 1 289"/>
                  <a:gd name="f217" fmla="*/ f154 1 1588"/>
                  <a:gd name="f218" fmla="*/ f155 1 289"/>
                  <a:gd name="f219" fmla="*/ f156 1 1588"/>
                  <a:gd name="f220" fmla="*/ f157 1 289"/>
                  <a:gd name="f221" fmla="*/ f158 1 1588"/>
                  <a:gd name="f222" fmla="*/ f159 1 289"/>
                  <a:gd name="f223" fmla="*/ f160 1 1588"/>
                  <a:gd name="f224" fmla="*/ f161 1 289"/>
                  <a:gd name="f225" fmla="*/ f162 1 1588"/>
                  <a:gd name="f226" fmla="*/ f163 1 289"/>
                  <a:gd name="f227" fmla="*/ f164 1 1588"/>
                  <a:gd name="f228" fmla="*/ f165 1 289"/>
                  <a:gd name="f229" fmla="*/ f166 1 1588"/>
                  <a:gd name="f230" fmla="*/ f167 1 289"/>
                  <a:gd name="f231" fmla="*/ f168 1 1588"/>
                  <a:gd name="f232" fmla="*/ f169 1 289"/>
                  <a:gd name="f233" fmla="*/ f170 1 1588"/>
                  <a:gd name="f234" fmla="*/ f171 1 289"/>
                  <a:gd name="f235" fmla="*/ f172 1 1588"/>
                  <a:gd name="f236" fmla="*/ f173 1 289"/>
                  <a:gd name="f237" fmla="*/ f174 1 1588"/>
                  <a:gd name="f238" fmla="*/ f175 1 289"/>
                  <a:gd name="f239" fmla="*/ f176 1 1588"/>
                  <a:gd name="f240" fmla="*/ f177 1 289"/>
                  <a:gd name="f241" fmla="*/ f178 1 1588"/>
                  <a:gd name="f242" fmla="*/ f179 1 289"/>
                  <a:gd name="f243" fmla="*/ f180 1 1588"/>
                  <a:gd name="f244" fmla="*/ f181 1 289"/>
                  <a:gd name="f245" fmla="*/ f182 1 1588"/>
                  <a:gd name="f246" fmla="*/ f183 1 289"/>
                  <a:gd name="f247" fmla="*/ f184 1 1588"/>
                  <a:gd name="f248" fmla="*/ f185 1 289"/>
                  <a:gd name="f249" fmla="*/ f186 1 1588"/>
                  <a:gd name="f250" fmla="*/ f187 1 289"/>
                  <a:gd name="f251" fmla="*/ f188 1 1588"/>
                  <a:gd name="f252" fmla="*/ f189 1 289"/>
                  <a:gd name="f253" fmla="*/ f190 1 1588"/>
                  <a:gd name="f254" fmla="*/ f191 1 289"/>
                  <a:gd name="f255" fmla="*/ f192 1 1588"/>
                  <a:gd name="f256" fmla="*/ f193 1 289"/>
                  <a:gd name="f257" fmla="*/ f194 1 289"/>
                  <a:gd name="f258" fmla="*/ f195 1 1588"/>
                  <a:gd name="f259" fmla="*/ 0 1 f132"/>
                  <a:gd name="f260" fmla="*/ f126 1 f132"/>
                  <a:gd name="f261" fmla="*/ 0 1 f133"/>
                  <a:gd name="f262" fmla="*/ f127 1 f133"/>
                  <a:gd name="f263" fmla="*/ f197 1 f132"/>
                  <a:gd name="f264" fmla="*/ f198 1 f133"/>
                  <a:gd name="f265" fmla="*/ f199 1 f132"/>
                  <a:gd name="f266" fmla="*/ f200 1 f133"/>
                  <a:gd name="f267" fmla="*/ f201 1 f132"/>
                  <a:gd name="f268" fmla="*/ f202 1 f133"/>
                  <a:gd name="f269" fmla="*/ f203 1 f132"/>
                  <a:gd name="f270" fmla="*/ f204 1 f133"/>
                  <a:gd name="f271" fmla="*/ f205 1 f132"/>
                  <a:gd name="f272" fmla="*/ f206 1 f133"/>
                  <a:gd name="f273" fmla="*/ f207 1 f132"/>
                  <a:gd name="f274" fmla="*/ f208 1 f133"/>
                  <a:gd name="f275" fmla="*/ f209 1 f132"/>
                  <a:gd name="f276" fmla="*/ f210 1 f133"/>
                  <a:gd name="f277" fmla="*/ f211 1 f132"/>
                  <a:gd name="f278" fmla="*/ f212 1 f133"/>
                  <a:gd name="f279" fmla="*/ f213 1 f132"/>
                  <a:gd name="f280" fmla="*/ f214 1 f133"/>
                  <a:gd name="f281" fmla="*/ f215 1 f132"/>
                  <a:gd name="f282" fmla="*/ f216 1 f133"/>
                  <a:gd name="f283" fmla="*/ f217 1 f132"/>
                  <a:gd name="f284" fmla="*/ f218 1 f133"/>
                  <a:gd name="f285" fmla="*/ f219 1 f132"/>
                  <a:gd name="f286" fmla="*/ f220 1 f133"/>
                  <a:gd name="f287" fmla="*/ f221 1 f132"/>
                  <a:gd name="f288" fmla="*/ f222 1 f133"/>
                  <a:gd name="f289" fmla="*/ f223 1 f132"/>
                  <a:gd name="f290" fmla="*/ f224 1 f133"/>
                  <a:gd name="f291" fmla="*/ f225 1 f132"/>
                  <a:gd name="f292" fmla="*/ f226 1 f133"/>
                  <a:gd name="f293" fmla="*/ f227 1 f132"/>
                  <a:gd name="f294" fmla="*/ f228 1 f133"/>
                  <a:gd name="f295" fmla="*/ f229 1 f132"/>
                  <a:gd name="f296" fmla="*/ f230 1 f133"/>
                  <a:gd name="f297" fmla="*/ f231 1 f132"/>
                  <a:gd name="f298" fmla="*/ f232 1 f133"/>
                  <a:gd name="f299" fmla="*/ f233 1 f132"/>
                  <a:gd name="f300" fmla="*/ f234 1 f133"/>
                  <a:gd name="f301" fmla="*/ f235 1 f132"/>
                  <a:gd name="f302" fmla="*/ f236 1 f133"/>
                  <a:gd name="f303" fmla="*/ f237 1 f132"/>
                  <a:gd name="f304" fmla="*/ f238 1 f133"/>
                  <a:gd name="f305" fmla="*/ f239 1 f132"/>
                  <a:gd name="f306" fmla="*/ f240 1 f133"/>
                  <a:gd name="f307" fmla="*/ f241 1 f132"/>
                  <a:gd name="f308" fmla="*/ f242 1 f133"/>
                  <a:gd name="f309" fmla="*/ f243 1 f132"/>
                  <a:gd name="f310" fmla="*/ f244 1 f133"/>
                  <a:gd name="f311" fmla="*/ f245 1 f132"/>
                  <a:gd name="f312" fmla="*/ f246 1 f133"/>
                  <a:gd name="f313" fmla="*/ f247 1 f132"/>
                  <a:gd name="f314" fmla="*/ f248 1 f133"/>
                  <a:gd name="f315" fmla="*/ f249 1 f132"/>
                  <a:gd name="f316" fmla="*/ f250 1 f133"/>
                  <a:gd name="f317" fmla="*/ f251 1 f132"/>
                  <a:gd name="f318" fmla="*/ f252 1 f133"/>
                  <a:gd name="f319" fmla="*/ f253 1 f132"/>
                  <a:gd name="f320" fmla="*/ f254 1 f133"/>
                  <a:gd name="f321" fmla="*/ f255 1 f132"/>
                  <a:gd name="f322" fmla="*/ f256 1 f133"/>
                  <a:gd name="f323" fmla="*/ f257 1 f133"/>
                  <a:gd name="f324" fmla="*/ f258 1 f132"/>
                  <a:gd name="f325" fmla="*/ f259 f123 1"/>
                  <a:gd name="f326" fmla="*/ f260 f123 1"/>
                  <a:gd name="f327" fmla="*/ f262 f124 1"/>
                  <a:gd name="f328" fmla="*/ f261 f124 1"/>
                  <a:gd name="f329" fmla="*/ f263 f123 1"/>
                  <a:gd name="f330" fmla="*/ f264 f124 1"/>
                  <a:gd name="f331" fmla="*/ f265 f123 1"/>
                  <a:gd name="f332" fmla="*/ f266 f124 1"/>
                  <a:gd name="f333" fmla="*/ f267 f123 1"/>
                  <a:gd name="f334" fmla="*/ f268 f124 1"/>
                  <a:gd name="f335" fmla="*/ f269 f123 1"/>
                  <a:gd name="f336" fmla="*/ f270 f124 1"/>
                  <a:gd name="f337" fmla="*/ f271 f123 1"/>
                  <a:gd name="f338" fmla="*/ f272 f124 1"/>
                  <a:gd name="f339" fmla="*/ f273 f123 1"/>
                  <a:gd name="f340" fmla="*/ f274 f124 1"/>
                  <a:gd name="f341" fmla="*/ f275 f123 1"/>
                  <a:gd name="f342" fmla="*/ f276 f124 1"/>
                  <a:gd name="f343" fmla="*/ f277 f123 1"/>
                  <a:gd name="f344" fmla="*/ f278 f124 1"/>
                  <a:gd name="f345" fmla="*/ f279 f123 1"/>
                  <a:gd name="f346" fmla="*/ f280 f124 1"/>
                  <a:gd name="f347" fmla="*/ f281 f123 1"/>
                  <a:gd name="f348" fmla="*/ f282 f124 1"/>
                  <a:gd name="f349" fmla="*/ f283 f123 1"/>
                  <a:gd name="f350" fmla="*/ f284 f124 1"/>
                  <a:gd name="f351" fmla="*/ f285 f123 1"/>
                  <a:gd name="f352" fmla="*/ f286 f124 1"/>
                  <a:gd name="f353" fmla="*/ f287 f123 1"/>
                  <a:gd name="f354" fmla="*/ f288 f124 1"/>
                  <a:gd name="f355" fmla="*/ f289 f123 1"/>
                  <a:gd name="f356" fmla="*/ f290 f124 1"/>
                  <a:gd name="f357" fmla="*/ f291 f123 1"/>
                  <a:gd name="f358" fmla="*/ f292 f124 1"/>
                  <a:gd name="f359" fmla="*/ f293 f123 1"/>
                  <a:gd name="f360" fmla="*/ f294 f124 1"/>
                  <a:gd name="f361" fmla="*/ f295 f123 1"/>
                  <a:gd name="f362" fmla="*/ f296 f124 1"/>
                  <a:gd name="f363" fmla="*/ f297 f123 1"/>
                  <a:gd name="f364" fmla="*/ f298 f124 1"/>
                  <a:gd name="f365" fmla="*/ f299 f123 1"/>
                  <a:gd name="f366" fmla="*/ f300 f124 1"/>
                  <a:gd name="f367" fmla="*/ f301 f123 1"/>
                  <a:gd name="f368" fmla="*/ f302 f124 1"/>
                  <a:gd name="f369" fmla="*/ f303 f123 1"/>
                  <a:gd name="f370" fmla="*/ f304 f124 1"/>
                  <a:gd name="f371" fmla="*/ f305 f123 1"/>
                  <a:gd name="f372" fmla="*/ f306 f124 1"/>
                  <a:gd name="f373" fmla="*/ f307 f123 1"/>
                  <a:gd name="f374" fmla="*/ f308 f124 1"/>
                  <a:gd name="f375" fmla="*/ f309 f123 1"/>
                  <a:gd name="f376" fmla="*/ f310 f124 1"/>
                  <a:gd name="f377" fmla="*/ f311 f123 1"/>
                  <a:gd name="f378" fmla="*/ f312 f124 1"/>
                  <a:gd name="f379" fmla="*/ f313 f123 1"/>
                  <a:gd name="f380" fmla="*/ f314 f124 1"/>
                  <a:gd name="f381" fmla="*/ f315 f123 1"/>
                  <a:gd name="f382" fmla="*/ f316 f124 1"/>
                  <a:gd name="f383" fmla="*/ f317 f123 1"/>
                  <a:gd name="f384" fmla="*/ f318 f124 1"/>
                  <a:gd name="f385" fmla="*/ f319 f123 1"/>
                  <a:gd name="f386" fmla="*/ f320 f124 1"/>
                  <a:gd name="f387" fmla="*/ f321 f123 1"/>
                  <a:gd name="f388" fmla="*/ f322 f124 1"/>
                  <a:gd name="f389" fmla="*/ f323 f124 1"/>
                  <a:gd name="f390" fmla="*/ f324 f123 1"/>
                </a:gdLst>
                <a:ahLst/>
                <a:cxnLst>
                  <a:cxn ang="3cd4">
                    <a:pos x="hc" y="t"/>
                  </a:cxn>
                  <a:cxn ang="0">
                    <a:pos x="r" y="vc"/>
                  </a:cxn>
                  <a:cxn ang="cd4">
                    <a:pos x="hc" y="b"/>
                  </a:cxn>
                  <a:cxn ang="cd2">
                    <a:pos x="l" y="vc"/>
                  </a:cxn>
                  <a:cxn ang="f196">
                    <a:pos x="f329" y="f330"/>
                  </a:cxn>
                  <a:cxn ang="f196">
                    <a:pos x="f331" y="f332"/>
                  </a:cxn>
                  <a:cxn ang="f196">
                    <a:pos x="f333" y="f334"/>
                  </a:cxn>
                  <a:cxn ang="f196">
                    <a:pos x="f335" y="f336"/>
                  </a:cxn>
                  <a:cxn ang="f196">
                    <a:pos x="f337" y="f338"/>
                  </a:cxn>
                  <a:cxn ang="f196">
                    <a:pos x="f339" y="f340"/>
                  </a:cxn>
                  <a:cxn ang="f196">
                    <a:pos x="f341" y="f342"/>
                  </a:cxn>
                  <a:cxn ang="f196">
                    <a:pos x="f343" y="f344"/>
                  </a:cxn>
                  <a:cxn ang="f196">
                    <a:pos x="f345" y="f346"/>
                  </a:cxn>
                  <a:cxn ang="f196">
                    <a:pos x="f347" y="f348"/>
                  </a:cxn>
                  <a:cxn ang="f196">
                    <a:pos x="f349" y="f350"/>
                  </a:cxn>
                  <a:cxn ang="f196">
                    <a:pos x="f351" y="f352"/>
                  </a:cxn>
                  <a:cxn ang="f196">
                    <a:pos x="f353" y="f354"/>
                  </a:cxn>
                  <a:cxn ang="f196">
                    <a:pos x="f355" y="f356"/>
                  </a:cxn>
                  <a:cxn ang="f196">
                    <a:pos x="f357" y="f358"/>
                  </a:cxn>
                  <a:cxn ang="f196">
                    <a:pos x="f359" y="f360"/>
                  </a:cxn>
                  <a:cxn ang="f196">
                    <a:pos x="f361" y="f362"/>
                  </a:cxn>
                  <a:cxn ang="f196">
                    <a:pos x="f363" y="f364"/>
                  </a:cxn>
                  <a:cxn ang="f196">
                    <a:pos x="f365" y="f366"/>
                  </a:cxn>
                  <a:cxn ang="f196">
                    <a:pos x="f367" y="f368"/>
                  </a:cxn>
                  <a:cxn ang="f196">
                    <a:pos x="f369" y="f370"/>
                  </a:cxn>
                  <a:cxn ang="f196">
                    <a:pos x="f371" y="f372"/>
                  </a:cxn>
                  <a:cxn ang="f196">
                    <a:pos x="f373" y="f374"/>
                  </a:cxn>
                  <a:cxn ang="f196">
                    <a:pos x="f375" y="f376"/>
                  </a:cxn>
                  <a:cxn ang="f196">
                    <a:pos x="f377" y="f378"/>
                  </a:cxn>
                  <a:cxn ang="f196">
                    <a:pos x="f379" y="f380"/>
                  </a:cxn>
                  <a:cxn ang="f196">
                    <a:pos x="f381" y="f382"/>
                  </a:cxn>
                  <a:cxn ang="f196">
                    <a:pos x="f383" y="f384"/>
                  </a:cxn>
                  <a:cxn ang="f196">
                    <a:pos x="f385" y="f386"/>
                  </a:cxn>
                  <a:cxn ang="f196">
                    <a:pos x="f387" y="f388"/>
                  </a:cxn>
                  <a:cxn ang="f196">
                    <a:pos x="f363" y="f389"/>
                  </a:cxn>
                  <a:cxn ang="f196">
                    <a:pos x="f390" y="f330"/>
                  </a:cxn>
                </a:cxnLst>
                <a:rect l="f325" t="f328" r="f326" b="f327"/>
                <a:pathLst>
                  <a:path w="1588" h="289">
                    <a:moveTo>
                      <a:pt x="f8" y="f5"/>
                    </a:move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6" y="f39"/>
                    </a:lnTo>
                    <a:lnTo>
                      <a:pt x="f40" y="f41"/>
                    </a:lnTo>
                    <a:lnTo>
                      <a:pt x="f42" y="f43"/>
                    </a:lnTo>
                    <a:lnTo>
                      <a:pt x="f44" y="f45"/>
                    </a:lnTo>
                    <a:lnTo>
                      <a:pt x="f46" y="f47"/>
                    </a:lnTo>
                    <a:lnTo>
                      <a:pt x="f48" y="f49"/>
                    </a:lnTo>
                    <a:lnTo>
                      <a:pt x="f27" y="f50"/>
                    </a:lnTo>
                    <a:lnTo>
                      <a:pt x="f51" y="f52"/>
                    </a:lnTo>
                    <a:lnTo>
                      <a:pt x="f53" y="f54"/>
                    </a:lnTo>
                    <a:lnTo>
                      <a:pt x="f55" y="f56"/>
                    </a:lnTo>
                    <a:lnTo>
                      <a:pt x="f57" y="f58"/>
                    </a:lnTo>
                    <a:lnTo>
                      <a:pt x="f59" y="f60"/>
                    </a:lnTo>
                    <a:lnTo>
                      <a:pt x="f61" y="f62"/>
                    </a:lnTo>
                    <a:lnTo>
                      <a:pt x="f63" y="f64"/>
                    </a:lnTo>
                    <a:lnTo>
                      <a:pt x="f65" y="f66"/>
                    </a:lnTo>
                    <a:lnTo>
                      <a:pt x="f67" y="f7"/>
                    </a:lnTo>
                    <a:lnTo>
                      <a:pt x="f68" y="f7"/>
                    </a:lnTo>
                    <a:lnTo>
                      <a:pt x="f69" y="f70"/>
                    </a:lnTo>
                    <a:lnTo>
                      <a:pt x="f71" y="f66"/>
                    </a:lnTo>
                    <a:lnTo>
                      <a:pt x="f72" y="f73"/>
                    </a:lnTo>
                    <a:lnTo>
                      <a:pt x="f74" y="f75"/>
                    </a:lnTo>
                    <a:lnTo>
                      <a:pt x="f76" y="f77"/>
                    </a:lnTo>
                    <a:lnTo>
                      <a:pt x="f78" y="f79"/>
                    </a:lnTo>
                    <a:lnTo>
                      <a:pt x="f80" y="f81"/>
                    </a:lnTo>
                    <a:lnTo>
                      <a:pt x="f82" y="f83"/>
                    </a:lnTo>
                    <a:lnTo>
                      <a:pt x="f84" y="f85"/>
                    </a:lnTo>
                    <a:lnTo>
                      <a:pt x="f86" y="f87"/>
                    </a:lnTo>
                    <a:lnTo>
                      <a:pt x="f88" y="f89"/>
                    </a:lnTo>
                    <a:lnTo>
                      <a:pt x="f90" y="f45"/>
                    </a:lnTo>
                    <a:lnTo>
                      <a:pt x="f91" y="f92"/>
                    </a:lnTo>
                    <a:lnTo>
                      <a:pt x="f93" y="f94"/>
                    </a:lnTo>
                    <a:lnTo>
                      <a:pt x="f95" y="f96"/>
                    </a:lnTo>
                    <a:lnTo>
                      <a:pt x="f5" y="f38"/>
                    </a:lnTo>
                    <a:lnTo>
                      <a:pt x="f97" y="f98"/>
                    </a:lnTo>
                    <a:lnTo>
                      <a:pt x="f99" y="f100"/>
                    </a:lnTo>
                    <a:lnTo>
                      <a:pt x="f101" y="f102"/>
                    </a:lnTo>
                    <a:lnTo>
                      <a:pt x="f103" y="f104"/>
                    </a:lnTo>
                    <a:lnTo>
                      <a:pt x="f105" y="f101"/>
                    </a:lnTo>
                    <a:lnTo>
                      <a:pt x="f106" y="f107"/>
                    </a:lnTo>
                    <a:lnTo>
                      <a:pt x="f108" y="f109"/>
                    </a:lnTo>
                    <a:lnTo>
                      <a:pt x="f110" y="f99"/>
                    </a:lnTo>
                    <a:lnTo>
                      <a:pt x="f111" y="f112"/>
                    </a:lnTo>
                    <a:lnTo>
                      <a:pt x="f113" y="f114"/>
                    </a:lnTo>
                    <a:lnTo>
                      <a:pt x="f115" y="f116"/>
                    </a:lnTo>
                    <a:lnTo>
                      <a:pt x="f117" y="f118"/>
                    </a:lnTo>
                    <a:lnTo>
                      <a:pt x="f72" y="f119"/>
                    </a:lnTo>
                    <a:lnTo>
                      <a:pt x="f120" y="f12"/>
                    </a:lnTo>
                    <a:lnTo>
                      <a:pt x="f121" y="f10"/>
                    </a:lnTo>
                    <a:lnTo>
                      <a:pt x="f8" y="f5"/>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4" name="Freeform 17">
                <a:extLst>
                  <a:ext uri="{FF2B5EF4-FFF2-40B4-BE49-F238E27FC236}">
                    <a16:creationId xmlns:a16="http://schemas.microsoft.com/office/drawing/2014/main" id="{C1FB1AA0-1ED6-832D-47F2-5587F2578DDD}"/>
                  </a:ext>
                </a:extLst>
              </p:cNvPr>
              <p:cNvSpPr/>
              <p:nvPr/>
            </p:nvSpPr>
            <p:spPr>
              <a:xfrm>
                <a:off x="5105396"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87"/>
                  <a:gd name="f10" fmla="val 223"/>
                  <a:gd name="f11" fmla="val 254"/>
                  <a:gd name="f12" fmla="val 196"/>
                  <a:gd name="f13" fmla="val 215"/>
                  <a:gd name="f14" fmla="val 175"/>
                  <a:gd name="f15" fmla="val 176"/>
                  <a:gd name="f16" fmla="val 161"/>
                  <a:gd name="f17" fmla="val 143"/>
                  <a:gd name="f18" fmla="val 146"/>
                  <a:gd name="f19" fmla="val 119"/>
                  <a:gd name="f20" fmla="val 131"/>
                  <a:gd name="f21" fmla="val 110"/>
                  <a:gd name="f22" fmla="val 111"/>
                  <a:gd name="f23" fmla="val 85"/>
                  <a:gd name="f24" fmla="val 130"/>
                  <a:gd name="f25" fmla="val 76"/>
                  <a:gd name="f26" fmla="val 149"/>
                  <a:gd name="f27" fmla="val 72"/>
                  <a:gd name="f28" fmla="val 173"/>
                  <a:gd name="f29" fmla="val 70"/>
                  <a:gd name="f30" fmla="val 200"/>
                  <a:gd name="f31" fmla="val 74"/>
                  <a:gd name="f32" fmla="val 230"/>
                  <a:gd name="f33" fmla="val 81"/>
                  <a:gd name="f34" fmla="val 258"/>
                  <a:gd name="f35" fmla="val 92"/>
                  <a:gd name="f36" fmla="val 284"/>
                  <a:gd name="f37" fmla="val 107"/>
                  <a:gd name="f38" fmla="val 304"/>
                  <a:gd name="f39" fmla="val 127"/>
                  <a:gd name="f40" fmla="val 297"/>
                  <a:gd name="f41" fmla="val 94"/>
                  <a:gd name="f42" fmla="val 64"/>
                  <a:gd name="f43" fmla="val 276"/>
                  <a:gd name="f44" fmla="val 40"/>
                  <a:gd name="f45" fmla="val 265"/>
                  <a:gd name="f46" fmla="val 20"/>
                  <a:gd name="f47" fmla="val 224"/>
                  <a:gd name="f48" fmla="val 9"/>
                  <a:gd name="f49" fmla="val 187"/>
                  <a:gd name="f50" fmla="val 2"/>
                  <a:gd name="f51" fmla="val 154"/>
                  <a:gd name="f52" fmla="val 124"/>
                  <a:gd name="f53" fmla="val 99"/>
                  <a:gd name="f54" fmla="val 5"/>
                  <a:gd name="f55" fmla="val 15"/>
                  <a:gd name="f56" fmla="val 54"/>
                  <a:gd name="f57" fmla="val 26"/>
                  <a:gd name="f58" fmla="val 37"/>
                  <a:gd name="f59" fmla="val 25"/>
                  <a:gd name="f60" fmla="val 55"/>
                  <a:gd name="f61" fmla="val 13"/>
                  <a:gd name="f62" fmla="val 6"/>
                  <a:gd name="f63" fmla="val 129"/>
                  <a:gd name="f64" fmla="val 150"/>
                  <a:gd name="f65" fmla="val 4"/>
                  <a:gd name="f66" fmla="val 168"/>
                  <a:gd name="f67" fmla="val 12"/>
                  <a:gd name="f68" fmla="val 185"/>
                  <a:gd name="f69" fmla="val 34"/>
                  <a:gd name="f70" fmla="val 212"/>
                  <a:gd name="f71" fmla="val 69"/>
                  <a:gd name="f72" fmla="val 235"/>
                  <a:gd name="f73" fmla="val 112"/>
                  <a:gd name="f74" fmla="val 255"/>
                  <a:gd name="f75" fmla="val 156"/>
                  <a:gd name="f76" fmla="val 275"/>
                  <a:gd name="f77" fmla="val 301"/>
                  <a:gd name="f78" fmla="val 239"/>
                  <a:gd name="f79" fmla="val 338"/>
                  <a:gd name="f80" fmla="val 271"/>
                  <a:gd name="f81" fmla="val 388"/>
                  <a:gd name="f82" fmla="val 295"/>
                  <a:gd name="f83" fmla="val 406"/>
                  <a:gd name="f84" fmla="val 302"/>
                  <a:gd name="f85" fmla="val 357"/>
                  <a:gd name="f86" fmla="val 308"/>
                  <a:gd name="f87" fmla="val 309"/>
                  <a:gd name="f88" fmla="+- 0 0 -90"/>
                  <a:gd name="f89" fmla="*/ f3 1 311"/>
                  <a:gd name="f90" fmla="*/ f4 1 456"/>
                  <a:gd name="f91" fmla="val f5"/>
                  <a:gd name="f92" fmla="val f6"/>
                  <a:gd name="f93" fmla="val f7"/>
                  <a:gd name="f94" fmla="*/ f88 f0 1"/>
                  <a:gd name="f95" fmla="+- f93 0 f91"/>
                  <a:gd name="f96" fmla="+- f92 0 f91"/>
                  <a:gd name="f97" fmla="*/ f94 1 f2"/>
                  <a:gd name="f98" fmla="*/ f96 1 311"/>
                  <a:gd name="f99" fmla="*/ f95 1 456"/>
                  <a:gd name="f100" fmla="*/ 311 f96 1"/>
                  <a:gd name="f101" fmla="*/ 260 f95 1"/>
                  <a:gd name="f102" fmla="*/ 287 f96 1"/>
                  <a:gd name="f103" fmla="*/ 223 f95 1"/>
                  <a:gd name="f104" fmla="*/ 254 f96 1"/>
                  <a:gd name="f105" fmla="*/ 196 f95 1"/>
                  <a:gd name="f106" fmla="*/ 215 f96 1"/>
                  <a:gd name="f107" fmla="*/ 175 f95 1"/>
                  <a:gd name="f108" fmla="*/ 176 f96 1"/>
                  <a:gd name="f109" fmla="*/ 161 f95 1"/>
                  <a:gd name="f110" fmla="*/ 143 f96 1"/>
                  <a:gd name="f111" fmla="*/ 146 f95 1"/>
                  <a:gd name="f112" fmla="*/ 119 f96 1"/>
                  <a:gd name="f113" fmla="*/ 131 f95 1"/>
                  <a:gd name="f114" fmla="*/ 110 f96 1"/>
                  <a:gd name="f115" fmla="*/ 111 f95 1"/>
                  <a:gd name="f116" fmla="*/ 85 f95 1"/>
                  <a:gd name="f117" fmla="*/ 130 f96 1"/>
                  <a:gd name="f118" fmla="*/ 76 f95 1"/>
                  <a:gd name="f119" fmla="*/ 149 f96 1"/>
                  <a:gd name="f120" fmla="*/ 72 f95 1"/>
                  <a:gd name="f121" fmla="*/ 173 f96 1"/>
                  <a:gd name="f122" fmla="*/ 70 f95 1"/>
                  <a:gd name="f123" fmla="*/ 200 f96 1"/>
                  <a:gd name="f124" fmla="*/ 74 f95 1"/>
                  <a:gd name="f125" fmla="*/ 230 f96 1"/>
                  <a:gd name="f126" fmla="*/ 81 f95 1"/>
                  <a:gd name="f127" fmla="*/ 258 f96 1"/>
                  <a:gd name="f128" fmla="*/ 92 f95 1"/>
                  <a:gd name="f129" fmla="*/ 284 f96 1"/>
                  <a:gd name="f130" fmla="*/ 107 f95 1"/>
                  <a:gd name="f131" fmla="*/ 304 f96 1"/>
                  <a:gd name="f132" fmla="*/ 127 f95 1"/>
                  <a:gd name="f133" fmla="*/ 297 f96 1"/>
                  <a:gd name="f134" fmla="*/ 94 f95 1"/>
                  <a:gd name="f135" fmla="*/ 64 f95 1"/>
                  <a:gd name="f136" fmla="*/ 276 f96 1"/>
                  <a:gd name="f137" fmla="*/ 40 f95 1"/>
                  <a:gd name="f138" fmla="*/ 265 f96 1"/>
                  <a:gd name="f139" fmla="*/ 20 f95 1"/>
                  <a:gd name="f140" fmla="*/ 224 f96 1"/>
                  <a:gd name="f141" fmla="*/ 9 f95 1"/>
                  <a:gd name="f142" fmla="*/ 187 f96 1"/>
                  <a:gd name="f143" fmla="*/ 2 f95 1"/>
                  <a:gd name="f144" fmla="*/ 154 f96 1"/>
                  <a:gd name="f145" fmla="*/ 0 f95 1"/>
                  <a:gd name="f146" fmla="*/ 124 f96 1"/>
                  <a:gd name="f147" fmla="*/ 99 f96 1"/>
                  <a:gd name="f148" fmla="*/ 5 f95 1"/>
                  <a:gd name="f149" fmla="*/ 74 f96 1"/>
                  <a:gd name="f150" fmla="*/ 15 f95 1"/>
                  <a:gd name="f151" fmla="*/ 54 f96 1"/>
                  <a:gd name="f152" fmla="*/ 26 f95 1"/>
                  <a:gd name="f153" fmla="*/ 37 f96 1"/>
                  <a:gd name="f154" fmla="*/ 25 f96 1"/>
                  <a:gd name="f155" fmla="*/ 55 f95 1"/>
                  <a:gd name="f156" fmla="*/ 13 f96 1"/>
                  <a:gd name="f157" fmla="*/ 6 f96 1"/>
                  <a:gd name="f158" fmla="*/ 2 f96 1"/>
                  <a:gd name="f159" fmla="*/ 0 f96 1"/>
                  <a:gd name="f160" fmla="*/ 129 f95 1"/>
                  <a:gd name="f161" fmla="*/ 150 f95 1"/>
                  <a:gd name="f162" fmla="*/ 4 f96 1"/>
                  <a:gd name="f163" fmla="*/ 168 f95 1"/>
                  <a:gd name="f164" fmla="*/ 12 f96 1"/>
                  <a:gd name="f165" fmla="*/ 185 f95 1"/>
                  <a:gd name="f166" fmla="*/ 34 f96 1"/>
                  <a:gd name="f167" fmla="*/ 212 f95 1"/>
                  <a:gd name="f168" fmla="*/ 69 f96 1"/>
                  <a:gd name="f169" fmla="*/ 235 f95 1"/>
                  <a:gd name="f170" fmla="*/ 112 f96 1"/>
                  <a:gd name="f171" fmla="*/ 255 f95 1"/>
                  <a:gd name="f172" fmla="*/ 156 f96 1"/>
                  <a:gd name="f173" fmla="*/ 275 f95 1"/>
                  <a:gd name="f174" fmla="*/ 301 f95 1"/>
                  <a:gd name="f175" fmla="*/ 239 f96 1"/>
                  <a:gd name="f176" fmla="*/ 338 f95 1"/>
                  <a:gd name="f177" fmla="*/ 271 f96 1"/>
                  <a:gd name="f178" fmla="*/ 388 f95 1"/>
                  <a:gd name="f179" fmla="*/ 456 f95 1"/>
                  <a:gd name="f180" fmla="*/ 295 f96 1"/>
                  <a:gd name="f181" fmla="*/ 406 f95 1"/>
                  <a:gd name="f182" fmla="*/ 302 f96 1"/>
                  <a:gd name="f183" fmla="*/ 357 f95 1"/>
                  <a:gd name="f184" fmla="*/ 308 f96 1"/>
                  <a:gd name="f185" fmla="*/ 309 f95 1"/>
                  <a:gd name="f186" fmla="+- f97 0 f1"/>
                  <a:gd name="f187" fmla="*/ f100 1 311"/>
                  <a:gd name="f188" fmla="*/ f101 1 456"/>
                  <a:gd name="f189" fmla="*/ f102 1 311"/>
                  <a:gd name="f190" fmla="*/ f103 1 456"/>
                  <a:gd name="f191" fmla="*/ f104 1 311"/>
                  <a:gd name="f192" fmla="*/ f105 1 456"/>
                  <a:gd name="f193" fmla="*/ f106 1 311"/>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456"/>
                  <a:gd name="f204" fmla="*/ f117 1 311"/>
                  <a:gd name="f205" fmla="*/ f118 1 456"/>
                  <a:gd name="f206" fmla="*/ f119 1 311"/>
                  <a:gd name="f207" fmla="*/ f120 1 456"/>
                  <a:gd name="f208" fmla="*/ f121 1 311"/>
                  <a:gd name="f209" fmla="*/ f122 1 456"/>
                  <a:gd name="f210" fmla="*/ f123 1 311"/>
                  <a:gd name="f211" fmla="*/ f124 1 456"/>
                  <a:gd name="f212" fmla="*/ f125 1 311"/>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456"/>
                  <a:gd name="f223" fmla="*/ f136 1 311"/>
                  <a:gd name="f224" fmla="*/ f137 1 456"/>
                  <a:gd name="f225" fmla="*/ f138 1 311"/>
                  <a:gd name="f226" fmla="*/ f139 1 456"/>
                  <a:gd name="f227" fmla="*/ f140 1 311"/>
                  <a:gd name="f228" fmla="*/ f141 1 456"/>
                  <a:gd name="f229" fmla="*/ f142 1 311"/>
                  <a:gd name="f230" fmla="*/ f143 1 456"/>
                  <a:gd name="f231" fmla="*/ f144 1 311"/>
                  <a:gd name="f232" fmla="*/ f145 1 456"/>
                  <a:gd name="f233" fmla="*/ f146 1 311"/>
                  <a:gd name="f234" fmla="*/ f147 1 311"/>
                  <a:gd name="f235" fmla="*/ f148 1 456"/>
                  <a:gd name="f236" fmla="*/ f149 1 311"/>
                  <a:gd name="f237" fmla="*/ f150 1 456"/>
                  <a:gd name="f238" fmla="*/ f151 1 311"/>
                  <a:gd name="f239" fmla="*/ f152 1 456"/>
                  <a:gd name="f240" fmla="*/ f153 1 311"/>
                  <a:gd name="f241" fmla="*/ f154 1 311"/>
                  <a:gd name="f242" fmla="*/ f155 1 456"/>
                  <a:gd name="f243" fmla="*/ f156 1 311"/>
                  <a:gd name="f244" fmla="*/ f157 1 311"/>
                  <a:gd name="f245" fmla="*/ f158 1 311"/>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311"/>
                  <a:gd name="f260" fmla="*/ f173 1 456"/>
                  <a:gd name="f261" fmla="*/ f174 1 456"/>
                  <a:gd name="f262" fmla="*/ f175 1 311"/>
                  <a:gd name="f263" fmla="*/ f176 1 456"/>
                  <a:gd name="f264" fmla="*/ f177 1 311"/>
                  <a:gd name="f265" fmla="*/ f178 1 456"/>
                  <a:gd name="f266" fmla="*/ f179 1 456"/>
                  <a:gd name="f267" fmla="*/ f180 1 311"/>
                  <a:gd name="f268" fmla="*/ f181 1 456"/>
                  <a:gd name="f269" fmla="*/ f182 1 311"/>
                  <a:gd name="f270" fmla="*/ f183 1 456"/>
                  <a:gd name="f271" fmla="*/ f184 1 311"/>
                  <a:gd name="f272" fmla="*/ f185 1 456"/>
                  <a:gd name="f273" fmla="*/ 0 1 f98"/>
                  <a:gd name="f274" fmla="*/ f92 1 f98"/>
                  <a:gd name="f275" fmla="*/ 0 1 f99"/>
                  <a:gd name="f276" fmla="*/ f93 1 f99"/>
                  <a:gd name="f277" fmla="*/ f187 1 f98"/>
                  <a:gd name="f278" fmla="*/ f188 1 f99"/>
                  <a:gd name="f279" fmla="*/ f189 1 f98"/>
                  <a:gd name="f280" fmla="*/ f190 1 f99"/>
                  <a:gd name="f281" fmla="*/ f191 1 f98"/>
                  <a:gd name="f282" fmla="*/ f192 1 f99"/>
                  <a:gd name="f283" fmla="*/ f193 1 f98"/>
                  <a:gd name="f284" fmla="*/ f194 1 f99"/>
                  <a:gd name="f285" fmla="*/ f195 1 f98"/>
                  <a:gd name="f286" fmla="*/ f196 1 f99"/>
                  <a:gd name="f287" fmla="*/ f197 1 f98"/>
                  <a:gd name="f288" fmla="*/ f198 1 f99"/>
                  <a:gd name="f289" fmla="*/ f199 1 f98"/>
                  <a:gd name="f290" fmla="*/ f200 1 f99"/>
                  <a:gd name="f291" fmla="*/ f201 1 f98"/>
                  <a:gd name="f292" fmla="*/ f202 1 f99"/>
                  <a:gd name="f293" fmla="*/ f203 1 f99"/>
                  <a:gd name="f294" fmla="*/ f204 1 f98"/>
                  <a:gd name="f295" fmla="*/ f205 1 f99"/>
                  <a:gd name="f296" fmla="*/ f206 1 f98"/>
                  <a:gd name="f297" fmla="*/ f207 1 f99"/>
                  <a:gd name="f298" fmla="*/ f208 1 f98"/>
                  <a:gd name="f299" fmla="*/ f209 1 f99"/>
                  <a:gd name="f300" fmla="*/ f210 1 f98"/>
                  <a:gd name="f301" fmla="*/ f211 1 f99"/>
                  <a:gd name="f302" fmla="*/ f212 1 f98"/>
                  <a:gd name="f303" fmla="*/ f213 1 f99"/>
                  <a:gd name="f304" fmla="*/ f214 1 f98"/>
                  <a:gd name="f305" fmla="*/ f215 1 f99"/>
                  <a:gd name="f306" fmla="*/ f216 1 f98"/>
                  <a:gd name="f307" fmla="*/ f217 1 f99"/>
                  <a:gd name="f308" fmla="*/ f218 1 f98"/>
                  <a:gd name="f309" fmla="*/ f219 1 f99"/>
                  <a:gd name="f310" fmla="*/ f220 1 f98"/>
                  <a:gd name="f311" fmla="*/ f221 1 f99"/>
                  <a:gd name="f312" fmla="*/ f222 1 f99"/>
                  <a:gd name="f313" fmla="*/ f223 1 f98"/>
                  <a:gd name="f314" fmla="*/ f224 1 f99"/>
                  <a:gd name="f315" fmla="*/ f225 1 f98"/>
                  <a:gd name="f316" fmla="*/ f226 1 f99"/>
                  <a:gd name="f317" fmla="*/ f227 1 f98"/>
                  <a:gd name="f318" fmla="*/ f228 1 f99"/>
                  <a:gd name="f319" fmla="*/ f229 1 f98"/>
                  <a:gd name="f320" fmla="*/ f230 1 f99"/>
                  <a:gd name="f321" fmla="*/ f231 1 f98"/>
                  <a:gd name="f322" fmla="*/ f232 1 f99"/>
                  <a:gd name="f323" fmla="*/ f233 1 f98"/>
                  <a:gd name="f324" fmla="*/ f234 1 f98"/>
                  <a:gd name="f325" fmla="*/ f235 1 f99"/>
                  <a:gd name="f326" fmla="*/ f236 1 f98"/>
                  <a:gd name="f327" fmla="*/ f237 1 f99"/>
                  <a:gd name="f328" fmla="*/ f238 1 f98"/>
                  <a:gd name="f329" fmla="*/ f239 1 f99"/>
                  <a:gd name="f330" fmla="*/ f240 1 f98"/>
                  <a:gd name="f331" fmla="*/ f241 1 f98"/>
                  <a:gd name="f332" fmla="*/ f242 1 f99"/>
                  <a:gd name="f333" fmla="*/ f243 1 f98"/>
                  <a:gd name="f334" fmla="*/ f244 1 f98"/>
                  <a:gd name="f335" fmla="*/ f245 1 f98"/>
                  <a:gd name="f336" fmla="*/ f246 1 f98"/>
                  <a:gd name="f337" fmla="*/ f247 1 f99"/>
                  <a:gd name="f338" fmla="*/ f248 1 f99"/>
                  <a:gd name="f339" fmla="*/ f249 1 f98"/>
                  <a:gd name="f340" fmla="*/ f250 1 f99"/>
                  <a:gd name="f341" fmla="*/ f251 1 f98"/>
                  <a:gd name="f342" fmla="*/ f252 1 f99"/>
                  <a:gd name="f343" fmla="*/ f253 1 f98"/>
                  <a:gd name="f344" fmla="*/ f254 1 f99"/>
                  <a:gd name="f345" fmla="*/ f255 1 f98"/>
                  <a:gd name="f346" fmla="*/ f256 1 f99"/>
                  <a:gd name="f347" fmla="*/ f257 1 f98"/>
                  <a:gd name="f348" fmla="*/ f258 1 f99"/>
                  <a:gd name="f349" fmla="*/ f259 1 f98"/>
                  <a:gd name="f350" fmla="*/ f260 1 f99"/>
                  <a:gd name="f351" fmla="*/ f261 1 f99"/>
                  <a:gd name="f352" fmla="*/ f262 1 f98"/>
                  <a:gd name="f353" fmla="*/ f263 1 f99"/>
                  <a:gd name="f354" fmla="*/ f264 1 f98"/>
                  <a:gd name="f355" fmla="*/ f265 1 f99"/>
                  <a:gd name="f356" fmla="*/ f266 1 f99"/>
                  <a:gd name="f357" fmla="*/ f267 1 f98"/>
                  <a:gd name="f358" fmla="*/ f268 1 f99"/>
                  <a:gd name="f359" fmla="*/ f269 1 f98"/>
                  <a:gd name="f360" fmla="*/ f270 1 f99"/>
                  <a:gd name="f361" fmla="*/ f271 1 f98"/>
                  <a:gd name="f362" fmla="*/ f272 1 f99"/>
                  <a:gd name="f363" fmla="*/ f273 f89 1"/>
                  <a:gd name="f364" fmla="*/ f274 f89 1"/>
                  <a:gd name="f365" fmla="*/ f276 f90 1"/>
                  <a:gd name="f366" fmla="*/ f275 f90 1"/>
                  <a:gd name="f367" fmla="*/ f277 f89 1"/>
                  <a:gd name="f368" fmla="*/ f278 f90 1"/>
                  <a:gd name="f369" fmla="*/ f279 f89 1"/>
                  <a:gd name="f370" fmla="*/ f280 f90 1"/>
                  <a:gd name="f371" fmla="*/ f281 f89 1"/>
                  <a:gd name="f372" fmla="*/ f282 f90 1"/>
                  <a:gd name="f373" fmla="*/ f283 f89 1"/>
                  <a:gd name="f374" fmla="*/ f284 f90 1"/>
                  <a:gd name="f375" fmla="*/ f285 f89 1"/>
                  <a:gd name="f376" fmla="*/ f286 f90 1"/>
                  <a:gd name="f377" fmla="*/ f287 f89 1"/>
                  <a:gd name="f378" fmla="*/ f288 f90 1"/>
                  <a:gd name="f379" fmla="*/ f289 f89 1"/>
                  <a:gd name="f380" fmla="*/ f290 f90 1"/>
                  <a:gd name="f381" fmla="*/ f291 f89 1"/>
                  <a:gd name="f382" fmla="*/ f292 f90 1"/>
                  <a:gd name="f383" fmla="*/ f293 f90 1"/>
                  <a:gd name="f384" fmla="*/ f294 f89 1"/>
                  <a:gd name="f385" fmla="*/ f295 f90 1"/>
                  <a:gd name="f386" fmla="*/ f296 f89 1"/>
                  <a:gd name="f387" fmla="*/ f297 f90 1"/>
                  <a:gd name="f388" fmla="*/ f298 f89 1"/>
                  <a:gd name="f389" fmla="*/ f299 f90 1"/>
                  <a:gd name="f390" fmla="*/ f300 f89 1"/>
                  <a:gd name="f391" fmla="*/ f301 f90 1"/>
                  <a:gd name="f392" fmla="*/ f302 f89 1"/>
                  <a:gd name="f393" fmla="*/ f303 f90 1"/>
                  <a:gd name="f394" fmla="*/ f304 f89 1"/>
                  <a:gd name="f395" fmla="*/ f305 f90 1"/>
                  <a:gd name="f396" fmla="*/ f306 f89 1"/>
                  <a:gd name="f397" fmla="*/ f307 f90 1"/>
                  <a:gd name="f398" fmla="*/ f308 f89 1"/>
                  <a:gd name="f399" fmla="*/ f309 f90 1"/>
                  <a:gd name="f400" fmla="*/ f310 f89 1"/>
                  <a:gd name="f401" fmla="*/ f311 f90 1"/>
                  <a:gd name="f402" fmla="*/ f312 f90 1"/>
                  <a:gd name="f403" fmla="*/ f313 f89 1"/>
                  <a:gd name="f404" fmla="*/ f314 f90 1"/>
                  <a:gd name="f405" fmla="*/ f315 f89 1"/>
                  <a:gd name="f406" fmla="*/ f316 f90 1"/>
                  <a:gd name="f407" fmla="*/ f317 f89 1"/>
                  <a:gd name="f408" fmla="*/ f318 f90 1"/>
                  <a:gd name="f409" fmla="*/ f319 f89 1"/>
                  <a:gd name="f410" fmla="*/ f320 f90 1"/>
                  <a:gd name="f411" fmla="*/ f321 f89 1"/>
                  <a:gd name="f412" fmla="*/ f322 f90 1"/>
                  <a:gd name="f413" fmla="*/ f323 f89 1"/>
                  <a:gd name="f414" fmla="*/ f324 f89 1"/>
                  <a:gd name="f415" fmla="*/ f325 f90 1"/>
                  <a:gd name="f416" fmla="*/ f326 f89 1"/>
                  <a:gd name="f417" fmla="*/ f327 f90 1"/>
                  <a:gd name="f418" fmla="*/ f328 f89 1"/>
                  <a:gd name="f419" fmla="*/ f329 f90 1"/>
                  <a:gd name="f420" fmla="*/ f330 f89 1"/>
                  <a:gd name="f421" fmla="*/ f331 f89 1"/>
                  <a:gd name="f422" fmla="*/ f332 f90 1"/>
                  <a:gd name="f423" fmla="*/ f333 f89 1"/>
                  <a:gd name="f424" fmla="*/ f334 f89 1"/>
                  <a:gd name="f425" fmla="*/ f335 f89 1"/>
                  <a:gd name="f426" fmla="*/ f336 f89 1"/>
                  <a:gd name="f427" fmla="*/ f337 f90 1"/>
                  <a:gd name="f428" fmla="*/ f338 f90 1"/>
                  <a:gd name="f429" fmla="*/ f339 f89 1"/>
                  <a:gd name="f430" fmla="*/ f340 f90 1"/>
                  <a:gd name="f431" fmla="*/ f341 f89 1"/>
                  <a:gd name="f432" fmla="*/ f342 f90 1"/>
                  <a:gd name="f433" fmla="*/ f343 f89 1"/>
                  <a:gd name="f434" fmla="*/ f344 f90 1"/>
                  <a:gd name="f435" fmla="*/ f345 f89 1"/>
                  <a:gd name="f436" fmla="*/ f346 f90 1"/>
                  <a:gd name="f437" fmla="*/ f347 f89 1"/>
                  <a:gd name="f438" fmla="*/ f348 f90 1"/>
                  <a:gd name="f439" fmla="*/ f349 f89 1"/>
                  <a:gd name="f440" fmla="*/ f350 f90 1"/>
                  <a:gd name="f441" fmla="*/ f351 f90 1"/>
                  <a:gd name="f442" fmla="*/ f352 f89 1"/>
                  <a:gd name="f443" fmla="*/ f353 f90 1"/>
                  <a:gd name="f444" fmla="*/ f354 f89 1"/>
                  <a:gd name="f445" fmla="*/ f355 f90 1"/>
                  <a:gd name="f446" fmla="*/ f356 f90 1"/>
                  <a:gd name="f447" fmla="*/ f357 f89 1"/>
                  <a:gd name="f448" fmla="*/ f358 f90 1"/>
                  <a:gd name="f449" fmla="*/ f359 f89 1"/>
                  <a:gd name="f450" fmla="*/ f360 f90 1"/>
                  <a:gd name="f451" fmla="*/ f361 f89 1"/>
                  <a:gd name="f452" fmla="*/ f362 f90 1"/>
                </a:gdLst>
                <a:ahLst/>
                <a:cxnLst>
                  <a:cxn ang="3cd4">
                    <a:pos x="hc" y="t"/>
                  </a:cxn>
                  <a:cxn ang="0">
                    <a:pos x="r" y="vc"/>
                  </a:cxn>
                  <a:cxn ang="cd4">
                    <a:pos x="hc" y="b"/>
                  </a:cxn>
                  <a:cxn ang="cd2">
                    <a:pos x="l" y="vc"/>
                  </a:cxn>
                  <a:cxn ang="f186">
                    <a:pos x="f367" y="f368"/>
                  </a:cxn>
                  <a:cxn ang="f186">
                    <a:pos x="f369" y="f370"/>
                  </a:cxn>
                  <a:cxn ang="f186">
                    <a:pos x="f371" y="f372"/>
                  </a:cxn>
                  <a:cxn ang="f186">
                    <a:pos x="f373" y="f374"/>
                  </a:cxn>
                  <a:cxn ang="f186">
                    <a:pos x="f375" y="f376"/>
                  </a:cxn>
                  <a:cxn ang="f186">
                    <a:pos x="f377" y="f378"/>
                  </a:cxn>
                  <a:cxn ang="f186">
                    <a:pos x="f379" y="f380"/>
                  </a:cxn>
                  <a:cxn ang="f186">
                    <a:pos x="f381" y="f382"/>
                  </a:cxn>
                  <a:cxn ang="f186">
                    <a:pos x="f379" y="f383"/>
                  </a:cxn>
                  <a:cxn ang="f186">
                    <a:pos x="f384" y="f385"/>
                  </a:cxn>
                  <a:cxn ang="f186">
                    <a:pos x="f386" y="f387"/>
                  </a:cxn>
                  <a:cxn ang="f186">
                    <a:pos x="f388" y="f389"/>
                  </a:cxn>
                  <a:cxn ang="f186">
                    <a:pos x="f390" y="f391"/>
                  </a:cxn>
                  <a:cxn ang="f186">
                    <a:pos x="f392" y="f393"/>
                  </a:cxn>
                  <a:cxn ang="f186">
                    <a:pos x="f394" y="f395"/>
                  </a:cxn>
                  <a:cxn ang="f186">
                    <a:pos x="f396" y="f397"/>
                  </a:cxn>
                  <a:cxn ang="f186">
                    <a:pos x="f398" y="f399"/>
                  </a:cxn>
                  <a:cxn ang="f186">
                    <a:pos x="f400" y="f401"/>
                  </a:cxn>
                  <a:cxn ang="f186">
                    <a:pos x="f369" y="f402"/>
                  </a:cxn>
                  <a:cxn ang="f186">
                    <a:pos x="f403" y="f404"/>
                  </a:cxn>
                  <a:cxn ang="f186">
                    <a:pos x="f405" y="f406"/>
                  </a:cxn>
                  <a:cxn ang="f186">
                    <a:pos x="f407" y="f408"/>
                  </a:cxn>
                  <a:cxn ang="f186">
                    <a:pos x="f409" y="f410"/>
                  </a:cxn>
                  <a:cxn ang="f186">
                    <a:pos x="f411" y="f412"/>
                  </a:cxn>
                  <a:cxn ang="f186">
                    <a:pos x="f413" y="f412"/>
                  </a:cxn>
                  <a:cxn ang="f186">
                    <a:pos x="f414" y="f415"/>
                  </a:cxn>
                  <a:cxn ang="f186">
                    <a:pos x="f416" y="f417"/>
                  </a:cxn>
                  <a:cxn ang="f186">
                    <a:pos x="f418" y="f419"/>
                  </a:cxn>
                  <a:cxn ang="f186">
                    <a:pos x="f420" y="f404"/>
                  </a:cxn>
                  <a:cxn ang="f186">
                    <a:pos x="f421" y="f422"/>
                  </a:cxn>
                  <a:cxn ang="f186">
                    <a:pos x="f423" y="f391"/>
                  </a:cxn>
                  <a:cxn ang="f186">
                    <a:pos x="f424" y="f395"/>
                  </a:cxn>
                  <a:cxn ang="f186">
                    <a:pos x="f425" y="f382"/>
                  </a:cxn>
                  <a:cxn ang="f186">
                    <a:pos x="f426" y="f427"/>
                  </a:cxn>
                  <a:cxn ang="f186">
                    <a:pos x="f426" y="f428"/>
                  </a:cxn>
                  <a:cxn ang="f186">
                    <a:pos x="f429" y="f430"/>
                  </a:cxn>
                  <a:cxn ang="f186">
                    <a:pos x="f431" y="f432"/>
                  </a:cxn>
                  <a:cxn ang="f186">
                    <a:pos x="f433" y="f434"/>
                  </a:cxn>
                  <a:cxn ang="f186">
                    <a:pos x="f435" y="f436"/>
                  </a:cxn>
                  <a:cxn ang="f186">
                    <a:pos x="f437" y="f438"/>
                  </a:cxn>
                  <a:cxn ang="f186">
                    <a:pos x="f439" y="f440"/>
                  </a:cxn>
                  <a:cxn ang="f186">
                    <a:pos x="f390" y="f441"/>
                  </a:cxn>
                  <a:cxn ang="f186">
                    <a:pos x="f442" y="f443"/>
                  </a:cxn>
                  <a:cxn ang="f186">
                    <a:pos x="f444" y="f445"/>
                  </a:cxn>
                  <a:cxn ang="f186">
                    <a:pos x="f369" y="f446"/>
                  </a:cxn>
                  <a:cxn ang="f186">
                    <a:pos x="f447" y="f448"/>
                  </a:cxn>
                  <a:cxn ang="f186">
                    <a:pos x="f449" y="f450"/>
                  </a:cxn>
                  <a:cxn ang="f186">
                    <a:pos x="f451" y="f452"/>
                  </a:cxn>
                  <a:cxn ang="f186">
                    <a:pos x="f367" y="f368"/>
                  </a:cxn>
                </a:cxnLst>
                <a:rect l="f363" t="f366" r="f364" b="f365"/>
                <a:pathLst>
                  <a:path w="311" h="456">
                    <a:moveTo>
                      <a:pt x="f6" y="f8"/>
                    </a:moveTo>
                    <a:lnTo>
                      <a:pt x="f9" y="f10"/>
                    </a:lnTo>
                    <a:lnTo>
                      <a:pt x="f11" y="f12"/>
                    </a:lnTo>
                    <a:lnTo>
                      <a:pt x="f13" y="f14"/>
                    </a:lnTo>
                    <a:lnTo>
                      <a:pt x="f15" y="f16"/>
                    </a:lnTo>
                    <a:lnTo>
                      <a:pt x="f17" y="f18"/>
                    </a:lnTo>
                    <a:lnTo>
                      <a:pt x="f19" y="f20"/>
                    </a:lnTo>
                    <a:lnTo>
                      <a:pt x="f21" y="f22"/>
                    </a:lnTo>
                    <a:lnTo>
                      <a:pt x="f19" y="f23"/>
                    </a:lnTo>
                    <a:lnTo>
                      <a:pt x="f24" y="f25"/>
                    </a:lnTo>
                    <a:lnTo>
                      <a:pt x="f26" y="f27"/>
                    </a:lnTo>
                    <a:lnTo>
                      <a:pt x="f28" y="f29"/>
                    </a:lnTo>
                    <a:lnTo>
                      <a:pt x="f30" y="f31"/>
                    </a:lnTo>
                    <a:lnTo>
                      <a:pt x="f32" y="f33"/>
                    </a:lnTo>
                    <a:lnTo>
                      <a:pt x="f34" y="f35"/>
                    </a:lnTo>
                    <a:lnTo>
                      <a:pt x="f36" y="f37"/>
                    </a:lnTo>
                    <a:lnTo>
                      <a:pt x="f38" y="f39"/>
                    </a:lnTo>
                    <a:lnTo>
                      <a:pt x="f40" y="f41"/>
                    </a:lnTo>
                    <a:lnTo>
                      <a:pt x="f9" y="f42"/>
                    </a:lnTo>
                    <a:lnTo>
                      <a:pt x="f43" y="f44"/>
                    </a:lnTo>
                    <a:lnTo>
                      <a:pt x="f45" y="f46"/>
                    </a:lnTo>
                    <a:lnTo>
                      <a:pt x="f47" y="f48"/>
                    </a:lnTo>
                    <a:lnTo>
                      <a:pt x="f49" y="f50"/>
                    </a:lnTo>
                    <a:lnTo>
                      <a:pt x="f51" y="f5"/>
                    </a:lnTo>
                    <a:lnTo>
                      <a:pt x="f52" y="f5"/>
                    </a:lnTo>
                    <a:lnTo>
                      <a:pt x="f53" y="f54"/>
                    </a:lnTo>
                    <a:lnTo>
                      <a:pt x="f31" y="f55"/>
                    </a:lnTo>
                    <a:lnTo>
                      <a:pt x="f56" y="f57"/>
                    </a:lnTo>
                    <a:lnTo>
                      <a:pt x="f58" y="f44"/>
                    </a:lnTo>
                    <a:lnTo>
                      <a:pt x="f59" y="f60"/>
                    </a:lnTo>
                    <a:lnTo>
                      <a:pt x="f61" y="f31"/>
                    </a:lnTo>
                    <a:lnTo>
                      <a:pt x="f62" y="f35"/>
                    </a:lnTo>
                    <a:lnTo>
                      <a:pt x="f50" y="f22"/>
                    </a:lnTo>
                    <a:lnTo>
                      <a:pt x="f5" y="f63"/>
                    </a:lnTo>
                    <a:lnTo>
                      <a:pt x="f5" y="f64"/>
                    </a:lnTo>
                    <a:lnTo>
                      <a:pt x="f65" y="f66"/>
                    </a:lnTo>
                    <a:lnTo>
                      <a:pt x="f67" y="f68"/>
                    </a:lnTo>
                    <a:lnTo>
                      <a:pt x="f69" y="f70"/>
                    </a:lnTo>
                    <a:lnTo>
                      <a:pt x="f71" y="f72"/>
                    </a:lnTo>
                    <a:lnTo>
                      <a:pt x="f73" y="f74"/>
                    </a:lnTo>
                    <a:lnTo>
                      <a:pt x="f75" y="f76"/>
                    </a:lnTo>
                    <a:lnTo>
                      <a:pt x="f30" y="f77"/>
                    </a:lnTo>
                    <a:lnTo>
                      <a:pt x="f78" y="f79"/>
                    </a:lnTo>
                    <a:lnTo>
                      <a:pt x="f80" y="f81"/>
                    </a:lnTo>
                    <a:lnTo>
                      <a:pt x="f9" y="f7"/>
                    </a:lnTo>
                    <a:lnTo>
                      <a:pt x="f82" y="f83"/>
                    </a:lnTo>
                    <a:lnTo>
                      <a:pt x="f84" y="f85"/>
                    </a:lnTo>
                    <a:lnTo>
                      <a:pt x="f86" y="f87"/>
                    </a:lnTo>
                    <a:lnTo>
                      <a:pt x="f6"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5" name="Freeform 18">
                <a:extLst>
                  <a:ext uri="{FF2B5EF4-FFF2-40B4-BE49-F238E27FC236}">
                    <a16:creationId xmlns:a16="http://schemas.microsoft.com/office/drawing/2014/main" id="{3B64E3D3-E487-0EF9-0BF8-0F145F8B0B02}"/>
                  </a:ext>
                </a:extLst>
              </p:cNvPr>
              <p:cNvSpPr/>
              <p:nvPr/>
            </p:nvSpPr>
            <p:spPr>
              <a:xfrm>
                <a:off x="6561140" y="2762246"/>
                <a:ext cx="246065" cy="363538"/>
              </a:xfrm>
              <a:custGeom>
                <a:avLst/>
                <a:gdLst>
                  <a:gd name="f0" fmla="val 10800000"/>
                  <a:gd name="f1" fmla="val 5400000"/>
                  <a:gd name="f2" fmla="val 180"/>
                  <a:gd name="f3" fmla="val w"/>
                  <a:gd name="f4" fmla="val h"/>
                  <a:gd name="f5" fmla="val 0"/>
                  <a:gd name="f6" fmla="val 311"/>
                  <a:gd name="f7" fmla="val 456"/>
                  <a:gd name="f8" fmla="val 260"/>
                  <a:gd name="f9" fmla="val 24"/>
                  <a:gd name="f10" fmla="val 223"/>
                  <a:gd name="f11" fmla="val 55"/>
                  <a:gd name="f12" fmla="val 196"/>
                  <a:gd name="f13" fmla="val 94"/>
                  <a:gd name="f14" fmla="val 175"/>
                  <a:gd name="f15" fmla="val 133"/>
                  <a:gd name="f16" fmla="val 161"/>
                  <a:gd name="f17" fmla="val 166"/>
                  <a:gd name="f18" fmla="val 146"/>
                  <a:gd name="f19" fmla="val 190"/>
                  <a:gd name="f20" fmla="val 131"/>
                  <a:gd name="f21" fmla="val 199"/>
                  <a:gd name="f22" fmla="val 111"/>
                  <a:gd name="f23" fmla="val 85"/>
                  <a:gd name="f24" fmla="val 179"/>
                  <a:gd name="f25" fmla="val 76"/>
                  <a:gd name="f26" fmla="val 72"/>
                  <a:gd name="f27" fmla="val 137"/>
                  <a:gd name="f28" fmla="val 70"/>
                  <a:gd name="f29" fmla="val 109"/>
                  <a:gd name="f30" fmla="val 74"/>
                  <a:gd name="f31" fmla="val 79"/>
                  <a:gd name="f32" fmla="val 81"/>
                  <a:gd name="f33" fmla="val 51"/>
                  <a:gd name="f34" fmla="val 92"/>
                  <a:gd name="f35" fmla="val 26"/>
                  <a:gd name="f36" fmla="val 107"/>
                  <a:gd name="f37" fmla="val 5"/>
                  <a:gd name="f38" fmla="val 127"/>
                  <a:gd name="f39" fmla="val 14"/>
                  <a:gd name="f40" fmla="val 64"/>
                  <a:gd name="f41" fmla="val 35"/>
                  <a:gd name="f42" fmla="val 40"/>
                  <a:gd name="f43" fmla="val 46"/>
                  <a:gd name="f44" fmla="val 20"/>
                  <a:gd name="f45" fmla="val 87"/>
                  <a:gd name="f46" fmla="val 9"/>
                  <a:gd name="f47" fmla="val 124"/>
                  <a:gd name="f48" fmla="val 2"/>
                  <a:gd name="f49" fmla="val 157"/>
                  <a:gd name="f50" fmla="val 187"/>
                  <a:gd name="f51" fmla="val 212"/>
                  <a:gd name="f52" fmla="val 237"/>
                  <a:gd name="f53" fmla="val 15"/>
                  <a:gd name="f54" fmla="val 257"/>
                  <a:gd name="f55" fmla="val 274"/>
                  <a:gd name="f56" fmla="val 286"/>
                  <a:gd name="f57" fmla="val 298"/>
                  <a:gd name="f58" fmla="val 305"/>
                  <a:gd name="f59" fmla="val 309"/>
                  <a:gd name="f60" fmla="val 129"/>
                  <a:gd name="f61" fmla="val 150"/>
                  <a:gd name="f62" fmla="val 307"/>
                  <a:gd name="f63" fmla="val 168"/>
                  <a:gd name="f64" fmla="val 299"/>
                  <a:gd name="f65" fmla="val 185"/>
                  <a:gd name="f66" fmla="val 277"/>
                  <a:gd name="f67" fmla="val 242"/>
                  <a:gd name="f68" fmla="val 235"/>
                  <a:gd name="f69" fmla="val 255"/>
                  <a:gd name="f70" fmla="val 155"/>
                  <a:gd name="f71" fmla="val 275"/>
                  <a:gd name="f72" fmla="val 301"/>
                  <a:gd name="f73" fmla="val 338"/>
                  <a:gd name="f74" fmla="val 388"/>
                  <a:gd name="f75" fmla="val 22"/>
                  <a:gd name="f76" fmla="val 406"/>
                  <a:gd name="f77" fmla="val 357"/>
                  <a:gd name="f78" fmla="val 3"/>
                  <a:gd name="f79" fmla="+- 0 0 -90"/>
                  <a:gd name="f80" fmla="*/ f3 1 311"/>
                  <a:gd name="f81" fmla="*/ f4 1 456"/>
                  <a:gd name="f82" fmla="val f5"/>
                  <a:gd name="f83" fmla="val f6"/>
                  <a:gd name="f84" fmla="val f7"/>
                  <a:gd name="f85" fmla="*/ f79 f0 1"/>
                  <a:gd name="f86" fmla="+- f84 0 f82"/>
                  <a:gd name="f87" fmla="+- f83 0 f82"/>
                  <a:gd name="f88" fmla="*/ f85 1 f2"/>
                  <a:gd name="f89" fmla="*/ f87 1 311"/>
                  <a:gd name="f90" fmla="*/ f86 1 456"/>
                  <a:gd name="f91" fmla="*/ 0 f87 1"/>
                  <a:gd name="f92" fmla="*/ 260 f86 1"/>
                  <a:gd name="f93" fmla="*/ 24 f87 1"/>
                  <a:gd name="f94" fmla="*/ 223 f86 1"/>
                  <a:gd name="f95" fmla="*/ 55 f87 1"/>
                  <a:gd name="f96" fmla="*/ 196 f86 1"/>
                  <a:gd name="f97" fmla="*/ 94 f87 1"/>
                  <a:gd name="f98" fmla="*/ 175 f86 1"/>
                  <a:gd name="f99" fmla="*/ 133 f87 1"/>
                  <a:gd name="f100" fmla="*/ 161 f86 1"/>
                  <a:gd name="f101" fmla="*/ 166 f87 1"/>
                  <a:gd name="f102" fmla="*/ 146 f86 1"/>
                  <a:gd name="f103" fmla="*/ 190 f87 1"/>
                  <a:gd name="f104" fmla="*/ 131 f86 1"/>
                  <a:gd name="f105" fmla="*/ 199 f87 1"/>
                  <a:gd name="f106" fmla="*/ 111 f86 1"/>
                  <a:gd name="f107" fmla="*/ 85 f86 1"/>
                  <a:gd name="f108" fmla="*/ 179 f87 1"/>
                  <a:gd name="f109" fmla="*/ 76 f86 1"/>
                  <a:gd name="f110" fmla="*/ 161 f87 1"/>
                  <a:gd name="f111" fmla="*/ 72 f86 1"/>
                  <a:gd name="f112" fmla="*/ 137 f87 1"/>
                  <a:gd name="f113" fmla="*/ 70 f86 1"/>
                  <a:gd name="f114" fmla="*/ 109 f87 1"/>
                  <a:gd name="f115" fmla="*/ 74 f86 1"/>
                  <a:gd name="f116" fmla="*/ 79 f87 1"/>
                  <a:gd name="f117" fmla="*/ 81 f86 1"/>
                  <a:gd name="f118" fmla="*/ 51 f87 1"/>
                  <a:gd name="f119" fmla="*/ 92 f86 1"/>
                  <a:gd name="f120" fmla="*/ 26 f87 1"/>
                  <a:gd name="f121" fmla="*/ 107 f86 1"/>
                  <a:gd name="f122" fmla="*/ 5 f87 1"/>
                  <a:gd name="f123" fmla="*/ 127 f86 1"/>
                  <a:gd name="f124" fmla="*/ 14 f87 1"/>
                  <a:gd name="f125" fmla="*/ 94 f86 1"/>
                  <a:gd name="f126" fmla="*/ 64 f86 1"/>
                  <a:gd name="f127" fmla="*/ 35 f87 1"/>
                  <a:gd name="f128" fmla="*/ 40 f86 1"/>
                  <a:gd name="f129" fmla="*/ 46 f87 1"/>
                  <a:gd name="f130" fmla="*/ 20 f86 1"/>
                  <a:gd name="f131" fmla="*/ 87 f87 1"/>
                  <a:gd name="f132" fmla="*/ 9 f86 1"/>
                  <a:gd name="f133" fmla="*/ 124 f87 1"/>
                  <a:gd name="f134" fmla="*/ 2 f86 1"/>
                  <a:gd name="f135" fmla="*/ 157 f87 1"/>
                  <a:gd name="f136" fmla="*/ 0 f86 1"/>
                  <a:gd name="f137" fmla="*/ 187 f87 1"/>
                  <a:gd name="f138" fmla="*/ 212 f87 1"/>
                  <a:gd name="f139" fmla="*/ 5 f86 1"/>
                  <a:gd name="f140" fmla="*/ 237 f87 1"/>
                  <a:gd name="f141" fmla="*/ 15 f86 1"/>
                  <a:gd name="f142" fmla="*/ 257 f87 1"/>
                  <a:gd name="f143" fmla="*/ 26 f86 1"/>
                  <a:gd name="f144" fmla="*/ 274 f87 1"/>
                  <a:gd name="f145" fmla="*/ 286 f87 1"/>
                  <a:gd name="f146" fmla="*/ 55 f86 1"/>
                  <a:gd name="f147" fmla="*/ 298 f87 1"/>
                  <a:gd name="f148" fmla="*/ 305 f87 1"/>
                  <a:gd name="f149" fmla="*/ 309 f87 1"/>
                  <a:gd name="f150" fmla="*/ 311 f87 1"/>
                  <a:gd name="f151" fmla="*/ 129 f86 1"/>
                  <a:gd name="f152" fmla="*/ 150 f86 1"/>
                  <a:gd name="f153" fmla="*/ 307 f87 1"/>
                  <a:gd name="f154" fmla="*/ 168 f86 1"/>
                  <a:gd name="f155" fmla="*/ 299 f87 1"/>
                  <a:gd name="f156" fmla="*/ 185 f86 1"/>
                  <a:gd name="f157" fmla="*/ 277 f87 1"/>
                  <a:gd name="f158" fmla="*/ 212 f86 1"/>
                  <a:gd name="f159" fmla="*/ 242 f87 1"/>
                  <a:gd name="f160" fmla="*/ 235 f86 1"/>
                  <a:gd name="f161" fmla="*/ 255 f86 1"/>
                  <a:gd name="f162" fmla="*/ 155 f87 1"/>
                  <a:gd name="f163" fmla="*/ 275 f86 1"/>
                  <a:gd name="f164" fmla="*/ 111 f87 1"/>
                  <a:gd name="f165" fmla="*/ 301 f86 1"/>
                  <a:gd name="f166" fmla="*/ 70 f87 1"/>
                  <a:gd name="f167" fmla="*/ 338 f86 1"/>
                  <a:gd name="f168" fmla="*/ 40 f87 1"/>
                  <a:gd name="f169" fmla="*/ 388 f86 1"/>
                  <a:gd name="f170" fmla="*/ 22 f87 1"/>
                  <a:gd name="f171" fmla="*/ 456 f86 1"/>
                  <a:gd name="f172" fmla="*/ 406 f86 1"/>
                  <a:gd name="f173" fmla="*/ 9 f87 1"/>
                  <a:gd name="f174" fmla="*/ 357 f86 1"/>
                  <a:gd name="f175" fmla="*/ 3 f87 1"/>
                  <a:gd name="f176" fmla="*/ 309 f86 1"/>
                  <a:gd name="f177" fmla="+- f88 0 f1"/>
                  <a:gd name="f178" fmla="*/ f91 1 311"/>
                  <a:gd name="f179" fmla="*/ f92 1 456"/>
                  <a:gd name="f180" fmla="*/ f93 1 311"/>
                  <a:gd name="f181" fmla="*/ f94 1 456"/>
                  <a:gd name="f182" fmla="*/ f95 1 311"/>
                  <a:gd name="f183" fmla="*/ f96 1 456"/>
                  <a:gd name="f184" fmla="*/ f97 1 311"/>
                  <a:gd name="f185" fmla="*/ f98 1 456"/>
                  <a:gd name="f186" fmla="*/ f99 1 311"/>
                  <a:gd name="f187" fmla="*/ f100 1 456"/>
                  <a:gd name="f188" fmla="*/ f101 1 311"/>
                  <a:gd name="f189" fmla="*/ f102 1 456"/>
                  <a:gd name="f190" fmla="*/ f103 1 311"/>
                  <a:gd name="f191" fmla="*/ f104 1 456"/>
                  <a:gd name="f192" fmla="*/ f105 1 311"/>
                  <a:gd name="f193" fmla="*/ f106 1 456"/>
                  <a:gd name="f194" fmla="*/ f107 1 456"/>
                  <a:gd name="f195" fmla="*/ f108 1 311"/>
                  <a:gd name="f196" fmla="*/ f109 1 456"/>
                  <a:gd name="f197" fmla="*/ f110 1 311"/>
                  <a:gd name="f198" fmla="*/ f111 1 456"/>
                  <a:gd name="f199" fmla="*/ f112 1 311"/>
                  <a:gd name="f200" fmla="*/ f113 1 456"/>
                  <a:gd name="f201" fmla="*/ f114 1 311"/>
                  <a:gd name="f202" fmla="*/ f115 1 456"/>
                  <a:gd name="f203" fmla="*/ f116 1 311"/>
                  <a:gd name="f204" fmla="*/ f117 1 456"/>
                  <a:gd name="f205" fmla="*/ f118 1 311"/>
                  <a:gd name="f206" fmla="*/ f119 1 456"/>
                  <a:gd name="f207" fmla="*/ f120 1 311"/>
                  <a:gd name="f208" fmla="*/ f121 1 456"/>
                  <a:gd name="f209" fmla="*/ f122 1 311"/>
                  <a:gd name="f210" fmla="*/ f123 1 456"/>
                  <a:gd name="f211" fmla="*/ f124 1 311"/>
                  <a:gd name="f212" fmla="*/ f125 1 456"/>
                  <a:gd name="f213" fmla="*/ f126 1 456"/>
                  <a:gd name="f214" fmla="*/ f127 1 311"/>
                  <a:gd name="f215" fmla="*/ f128 1 456"/>
                  <a:gd name="f216" fmla="*/ f129 1 311"/>
                  <a:gd name="f217" fmla="*/ f130 1 456"/>
                  <a:gd name="f218" fmla="*/ f131 1 311"/>
                  <a:gd name="f219" fmla="*/ f132 1 456"/>
                  <a:gd name="f220" fmla="*/ f133 1 311"/>
                  <a:gd name="f221" fmla="*/ f134 1 456"/>
                  <a:gd name="f222" fmla="*/ f135 1 311"/>
                  <a:gd name="f223" fmla="*/ f136 1 456"/>
                  <a:gd name="f224" fmla="*/ f137 1 311"/>
                  <a:gd name="f225" fmla="*/ f138 1 311"/>
                  <a:gd name="f226" fmla="*/ f139 1 456"/>
                  <a:gd name="f227" fmla="*/ f140 1 311"/>
                  <a:gd name="f228" fmla="*/ f141 1 456"/>
                  <a:gd name="f229" fmla="*/ f142 1 311"/>
                  <a:gd name="f230" fmla="*/ f143 1 456"/>
                  <a:gd name="f231" fmla="*/ f144 1 311"/>
                  <a:gd name="f232" fmla="*/ f145 1 311"/>
                  <a:gd name="f233" fmla="*/ f146 1 456"/>
                  <a:gd name="f234" fmla="*/ f147 1 311"/>
                  <a:gd name="f235" fmla="*/ f148 1 311"/>
                  <a:gd name="f236" fmla="*/ f149 1 311"/>
                  <a:gd name="f237" fmla="*/ f150 1 311"/>
                  <a:gd name="f238" fmla="*/ f151 1 456"/>
                  <a:gd name="f239" fmla="*/ f152 1 456"/>
                  <a:gd name="f240" fmla="*/ f153 1 311"/>
                  <a:gd name="f241" fmla="*/ f154 1 456"/>
                  <a:gd name="f242" fmla="*/ f155 1 311"/>
                  <a:gd name="f243" fmla="*/ f156 1 456"/>
                  <a:gd name="f244" fmla="*/ f157 1 311"/>
                  <a:gd name="f245" fmla="*/ f158 1 456"/>
                  <a:gd name="f246" fmla="*/ f159 1 311"/>
                  <a:gd name="f247" fmla="*/ f160 1 456"/>
                  <a:gd name="f248" fmla="*/ f161 1 456"/>
                  <a:gd name="f249" fmla="*/ f162 1 311"/>
                  <a:gd name="f250" fmla="*/ f163 1 456"/>
                  <a:gd name="f251" fmla="*/ f164 1 311"/>
                  <a:gd name="f252" fmla="*/ f165 1 456"/>
                  <a:gd name="f253" fmla="*/ f166 1 311"/>
                  <a:gd name="f254" fmla="*/ f167 1 456"/>
                  <a:gd name="f255" fmla="*/ f168 1 311"/>
                  <a:gd name="f256" fmla="*/ f169 1 456"/>
                  <a:gd name="f257" fmla="*/ f170 1 311"/>
                  <a:gd name="f258" fmla="*/ f171 1 456"/>
                  <a:gd name="f259" fmla="*/ f172 1 456"/>
                  <a:gd name="f260" fmla="*/ f173 1 311"/>
                  <a:gd name="f261" fmla="*/ f174 1 456"/>
                  <a:gd name="f262" fmla="*/ f175 1 311"/>
                  <a:gd name="f263" fmla="*/ f176 1 456"/>
                  <a:gd name="f264" fmla="*/ 0 1 f89"/>
                  <a:gd name="f265" fmla="*/ f83 1 f89"/>
                  <a:gd name="f266" fmla="*/ 0 1 f90"/>
                  <a:gd name="f267" fmla="*/ f84 1 f90"/>
                  <a:gd name="f268" fmla="*/ f178 1 f89"/>
                  <a:gd name="f269" fmla="*/ f179 1 f90"/>
                  <a:gd name="f270" fmla="*/ f180 1 f89"/>
                  <a:gd name="f271" fmla="*/ f181 1 f90"/>
                  <a:gd name="f272" fmla="*/ f182 1 f89"/>
                  <a:gd name="f273" fmla="*/ f183 1 f90"/>
                  <a:gd name="f274" fmla="*/ f184 1 f89"/>
                  <a:gd name="f275" fmla="*/ f185 1 f90"/>
                  <a:gd name="f276" fmla="*/ f186 1 f89"/>
                  <a:gd name="f277" fmla="*/ f187 1 f90"/>
                  <a:gd name="f278" fmla="*/ f188 1 f89"/>
                  <a:gd name="f279" fmla="*/ f189 1 f90"/>
                  <a:gd name="f280" fmla="*/ f190 1 f89"/>
                  <a:gd name="f281" fmla="*/ f191 1 f90"/>
                  <a:gd name="f282" fmla="*/ f192 1 f89"/>
                  <a:gd name="f283" fmla="*/ f193 1 f90"/>
                  <a:gd name="f284" fmla="*/ f194 1 f90"/>
                  <a:gd name="f285" fmla="*/ f195 1 f89"/>
                  <a:gd name="f286" fmla="*/ f196 1 f90"/>
                  <a:gd name="f287" fmla="*/ f197 1 f89"/>
                  <a:gd name="f288" fmla="*/ f198 1 f90"/>
                  <a:gd name="f289" fmla="*/ f199 1 f89"/>
                  <a:gd name="f290" fmla="*/ f200 1 f90"/>
                  <a:gd name="f291" fmla="*/ f201 1 f89"/>
                  <a:gd name="f292" fmla="*/ f202 1 f90"/>
                  <a:gd name="f293" fmla="*/ f203 1 f89"/>
                  <a:gd name="f294" fmla="*/ f204 1 f90"/>
                  <a:gd name="f295" fmla="*/ f205 1 f89"/>
                  <a:gd name="f296" fmla="*/ f206 1 f90"/>
                  <a:gd name="f297" fmla="*/ f207 1 f89"/>
                  <a:gd name="f298" fmla="*/ f208 1 f90"/>
                  <a:gd name="f299" fmla="*/ f209 1 f89"/>
                  <a:gd name="f300" fmla="*/ f210 1 f90"/>
                  <a:gd name="f301" fmla="*/ f211 1 f89"/>
                  <a:gd name="f302" fmla="*/ f212 1 f90"/>
                  <a:gd name="f303" fmla="*/ f213 1 f90"/>
                  <a:gd name="f304" fmla="*/ f214 1 f89"/>
                  <a:gd name="f305" fmla="*/ f215 1 f90"/>
                  <a:gd name="f306" fmla="*/ f216 1 f89"/>
                  <a:gd name="f307" fmla="*/ f217 1 f90"/>
                  <a:gd name="f308" fmla="*/ f218 1 f89"/>
                  <a:gd name="f309" fmla="*/ f219 1 f90"/>
                  <a:gd name="f310" fmla="*/ f220 1 f89"/>
                  <a:gd name="f311" fmla="*/ f221 1 f90"/>
                  <a:gd name="f312" fmla="*/ f222 1 f89"/>
                  <a:gd name="f313" fmla="*/ f223 1 f90"/>
                  <a:gd name="f314" fmla="*/ f224 1 f89"/>
                  <a:gd name="f315" fmla="*/ f225 1 f89"/>
                  <a:gd name="f316" fmla="*/ f226 1 f90"/>
                  <a:gd name="f317" fmla="*/ f227 1 f89"/>
                  <a:gd name="f318" fmla="*/ f228 1 f90"/>
                  <a:gd name="f319" fmla="*/ f229 1 f89"/>
                  <a:gd name="f320" fmla="*/ f230 1 f90"/>
                  <a:gd name="f321" fmla="*/ f231 1 f89"/>
                  <a:gd name="f322" fmla="*/ f232 1 f89"/>
                  <a:gd name="f323" fmla="*/ f233 1 f90"/>
                  <a:gd name="f324" fmla="*/ f234 1 f89"/>
                  <a:gd name="f325" fmla="*/ f235 1 f89"/>
                  <a:gd name="f326" fmla="*/ f236 1 f89"/>
                  <a:gd name="f327" fmla="*/ f237 1 f89"/>
                  <a:gd name="f328" fmla="*/ f238 1 f90"/>
                  <a:gd name="f329" fmla="*/ f239 1 f90"/>
                  <a:gd name="f330" fmla="*/ f240 1 f89"/>
                  <a:gd name="f331" fmla="*/ f241 1 f90"/>
                  <a:gd name="f332" fmla="*/ f242 1 f89"/>
                  <a:gd name="f333" fmla="*/ f243 1 f90"/>
                  <a:gd name="f334" fmla="*/ f244 1 f89"/>
                  <a:gd name="f335" fmla="*/ f245 1 f90"/>
                  <a:gd name="f336" fmla="*/ f246 1 f89"/>
                  <a:gd name="f337" fmla="*/ f247 1 f90"/>
                  <a:gd name="f338" fmla="*/ f248 1 f90"/>
                  <a:gd name="f339" fmla="*/ f249 1 f89"/>
                  <a:gd name="f340" fmla="*/ f250 1 f90"/>
                  <a:gd name="f341" fmla="*/ f251 1 f89"/>
                  <a:gd name="f342" fmla="*/ f252 1 f90"/>
                  <a:gd name="f343" fmla="*/ f253 1 f89"/>
                  <a:gd name="f344" fmla="*/ f254 1 f90"/>
                  <a:gd name="f345" fmla="*/ f255 1 f89"/>
                  <a:gd name="f346" fmla="*/ f256 1 f90"/>
                  <a:gd name="f347" fmla="*/ f257 1 f89"/>
                  <a:gd name="f348" fmla="*/ f258 1 f90"/>
                  <a:gd name="f349" fmla="*/ f259 1 f90"/>
                  <a:gd name="f350" fmla="*/ f260 1 f89"/>
                  <a:gd name="f351" fmla="*/ f261 1 f90"/>
                  <a:gd name="f352" fmla="*/ f262 1 f89"/>
                  <a:gd name="f353" fmla="*/ f263 1 f90"/>
                  <a:gd name="f354" fmla="*/ f264 f80 1"/>
                  <a:gd name="f355" fmla="*/ f265 f80 1"/>
                  <a:gd name="f356" fmla="*/ f267 f81 1"/>
                  <a:gd name="f357" fmla="*/ f266 f81 1"/>
                  <a:gd name="f358" fmla="*/ f268 f80 1"/>
                  <a:gd name="f359" fmla="*/ f269 f81 1"/>
                  <a:gd name="f360" fmla="*/ f270 f80 1"/>
                  <a:gd name="f361" fmla="*/ f271 f81 1"/>
                  <a:gd name="f362" fmla="*/ f272 f80 1"/>
                  <a:gd name="f363" fmla="*/ f273 f81 1"/>
                  <a:gd name="f364" fmla="*/ f274 f80 1"/>
                  <a:gd name="f365" fmla="*/ f275 f81 1"/>
                  <a:gd name="f366" fmla="*/ f276 f80 1"/>
                  <a:gd name="f367" fmla="*/ f277 f81 1"/>
                  <a:gd name="f368" fmla="*/ f278 f80 1"/>
                  <a:gd name="f369" fmla="*/ f279 f81 1"/>
                  <a:gd name="f370" fmla="*/ f280 f80 1"/>
                  <a:gd name="f371" fmla="*/ f281 f81 1"/>
                  <a:gd name="f372" fmla="*/ f282 f80 1"/>
                  <a:gd name="f373" fmla="*/ f283 f81 1"/>
                  <a:gd name="f374" fmla="*/ f284 f81 1"/>
                  <a:gd name="f375" fmla="*/ f285 f80 1"/>
                  <a:gd name="f376" fmla="*/ f286 f81 1"/>
                  <a:gd name="f377" fmla="*/ f287 f80 1"/>
                  <a:gd name="f378" fmla="*/ f288 f81 1"/>
                  <a:gd name="f379" fmla="*/ f289 f80 1"/>
                  <a:gd name="f380" fmla="*/ f290 f81 1"/>
                  <a:gd name="f381" fmla="*/ f291 f80 1"/>
                  <a:gd name="f382" fmla="*/ f292 f81 1"/>
                  <a:gd name="f383" fmla="*/ f293 f80 1"/>
                  <a:gd name="f384" fmla="*/ f294 f81 1"/>
                  <a:gd name="f385" fmla="*/ f295 f80 1"/>
                  <a:gd name="f386" fmla="*/ f296 f81 1"/>
                  <a:gd name="f387" fmla="*/ f297 f80 1"/>
                  <a:gd name="f388" fmla="*/ f298 f81 1"/>
                  <a:gd name="f389" fmla="*/ f299 f80 1"/>
                  <a:gd name="f390" fmla="*/ f300 f81 1"/>
                  <a:gd name="f391" fmla="*/ f301 f80 1"/>
                  <a:gd name="f392" fmla="*/ f302 f81 1"/>
                  <a:gd name="f393" fmla="*/ f303 f81 1"/>
                  <a:gd name="f394" fmla="*/ f304 f80 1"/>
                  <a:gd name="f395" fmla="*/ f305 f81 1"/>
                  <a:gd name="f396" fmla="*/ f306 f80 1"/>
                  <a:gd name="f397" fmla="*/ f307 f81 1"/>
                  <a:gd name="f398" fmla="*/ f308 f80 1"/>
                  <a:gd name="f399" fmla="*/ f309 f81 1"/>
                  <a:gd name="f400" fmla="*/ f310 f80 1"/>
                  <a:gd name="f401" fmla="*/ f311 f81 1"/>
                  <a:gd name="f402" fmla="*/ f312 f80 1"/>
                  <a:gd name="f403" fmla="*/ f313 f81 1"/>
                  <a:gd name="f404" fmla="*/ f314 f80 1"/>
                  <a:gd name="f405" fmla="*/ f315 f80 1"/>
                  <a:gd name="f406" fmla="*/ f316 f81 1"/>
                  <a:gd name="f407" fmla="*/ f317 f80 1"/>
                  <a:gd name="f408" fmla="*/ f318 f81 1"/>
                  <a:gd name="f409" fmla="*/ f319 f80 1"/>
                  <a:gd name="f410" fmla="*/ f320 f81 1"/>
                  <a:gd name="f411" fmla="*/ f321 f80 1"/>
                  <a:gd name="f412" fmla="*/ f322 f80 1"/>
                  <a:gd name="f413" fmla="*/ f323 f81 1"/>
                  <a:gd name="f414" fmla="*/ f324 f80 1"/>
                  <a:gd name="f415" fmla="*/ f325 f80 1"/>
                  <a:gd name="f416" fmla="*/ f326 f80 1"/>
                  <a:gd name="f417" fmla="*/ f327 f80 1"/>
                  <a:gd name="f418" fmla="*/ f328 f81 1"/>
                  <a:gd name="f419" fmla="*/ f329 f81 1"/>
                  <a:gd name="f420" fmla="*/ f330 f80 1"/>
                  <a:gd name="f421" fmla="*/ f331 f81 1"/>
                  <a:gd name="f422" fmla="*/ f332 f80 1"/>
                  <a:gd name="f423" fmla="*/ f333 f81 1"/>
                  <a:gd name="f424" fmla="*/ f334 f80 1"/>
                  <a:gd name="f425" fmla="*/ f335 f81 1"/>
                  <a:gd name="f426" fmla="*/ f336 f80 1"/>
                  <a:gd name="f427" fmla="*/ f337 f81 1"/>
                  <a:gd name="f428" fmla="*/ f338 f81 1"/>
                  <a:gd name="f429" fmla="*/ f339 f80 1"/>
                  <a:gd name="f430" fmla="*/ f340 f81 1"/>
                  <a:gd name="f431" fmla="*/ f341 f80 1"/>
                  <a:gd name="f432" fmla="*/ f342 f81 1"/>
                  <a:gd name="f433" fmla="*/ f343 f80 1"/>
                  <a:gd name="f434" fmla="*/ f344 f81 1"/>
                  <a:gd name="f435" fmla="*/ f345 f80 1"/>
                  <a:gd name="f436" fmla="*/ f346 f81 1"/>
                  <a:gd name="f437" fmla="*/ f347 f80 1"/>
                  <a:gd name="f438" fmla="*/ f348 f81 1"/>
                  <a:gd name="f439" fmla="*/ f349 f81 1"/>
                  <a:gd name="f440" fmla="*/ f350 f80 1"/>
                  <a:gd name="f441" fmla="*/ f351 f81 1"/>
                  <a:gd name="f442" fmla="*/ f352 f80 1"/>
                  <a:gd name="f443" fmla="*/ f353 f81 1"/>
                </a:gdLst>
                <a:ahLst/>
                <a:cxnLst>
                  <a:cxn ang="3cd4">
                    <a:pos x="hc" y="t"/>
                  </a:cxn>
                  <a:cxn ang="0">
                    <a:pos x="r" y="vc"/>
                  </a:cxn>
                  <a:cxn ang="cd4">
                    <a:pos x="hc" y="b"/>
                  </a:cxn>
                  <a:cxn ang="cd2">
                    <a:pos x="l" y="vc"/>
                  </a:cxn>
                  <a:cxn ang="f177">
                    <a:pos x="f358" y="f359"/>
                  </a:cxn>
                  <a:cxn ang="f177">
                    <a:pos x="f360" y="f361"/>
                  </a:cxn>
                  <a:cxn ang="f177">
                    <a:pos x="f362" y="f363"/>
                  </a:cxn>
                  <a:cxn ang="f177">
                    <a:pos x="f364" y="f365"/>
                  </a:cxn>
                  <a:cxn ang="f177">
                    <a:pos x="f366" y="f367"/>
                  </a:cxn>
                  <a:cxn ang="f177">
                    <a:pos x="f368" y="f369"/>
                  </a:cxn>
                  <a:cxn ang="f177">
                    <a:pos x="f370" y="f371"/>
                  </a:cxn>
                  <a:cxn ang="f177">
                    <a:pos x="f372" y="f373"/>
                  </a:cxn>
                  <a:cxn ang="f177">
                    <a:pos x="f370" y="f374"/>
                  </a:cxn>
                  <a:cxn ang="f177">
                    <a:pos x="f375" y="f376"/>
                  </a:cxn>
                  <a:cxn ang="f177">
                    <a:pos x="f377" y="f378"/>
                  </a:cxn>
                  <a:cxn ang="f177">
                    <a:pos x="f379" y="f380"/>
                  </a:cxn>
                  <a:cxn ang="f177">
                    <a:pos x="f381" y="f382"/>
                  </a:cxn>
                  <a:cxn ang="f177">
                    <a:pos x="f383" y="f384"/>
                  </a:cxn>
                  <a:cxn ang="f177">
                    <a:pos x="f385" y="f386"/>
                  </a:cxn>
                  <a:cxn ang="f177">
                    <a:pos x="f387" y="f388"/>
                  </a:cxn>
                  <a:cxn ang="f177">
                    <a:pos x="f389" y="f390"/>
                  </a:cxn>
                  <a:cxn ang="f177">
                    <a:pos x="f391" y="f392"/>
                  </a:cxn>
                  <a:cxn ang="f177">
                    <a:pos x="f360" y="f393"/>
                  </a:cxn>
                  <a:cxn ang="f177">
                    <a:pos x="f394" y="f395"/>
                  </a:cxn>
                  <a:cxn ang="f177">
                    <a:pos x="f396" y="f397"/>
                  </a:cxn>
                  <a:cxn ang="f177">
                    <a:pos x="f398" y="f399"/>
                  </a:cxn>
                  <a:cxn ang="f177">
                    <a:pos x="f400" y="f401"/>
                  </a:cxn>
                  <a:cxn ang="f177">
                    <a:pos x="f402" y="f403"/>
                  </a:cxn>
                  <a:cxn ang="f177">
                    <a:pos x="f404" y="f403"/>
                  </a:cxn>
                  <a:cxn ang="f177">
                    <a:pos x="f405" y="f406"/>
                  </a:cxn>
                  <a:cxn ang="f177">
                    <a:pos x="f407" y="f408"/>
                  </a:cxn>
                  <a:cxn ang="f177">
                    <a:pos x="f409" y="f410"/>
                  </a:cxn>
                  <a:cxn ang="f177">
                    <a:pos x="f411" y="f395"/>
                  </a:cxn>
                  <a:cxn ang="f177">
                    <a:pos x="f412" y="f413"/>
                  </a:cxn>
                  <a:cxn ang="f177">
                    <a:pos x="f414" y="f382"/>
                  </a:cxn>
                  <a:cxn ang="f177">
                    <a:pos x="f415" y="f386"/>
                  </a:cxn>
                  <a:cxn ang="f177">
                    <a:pos x="f416" y="f373"/>
                  </a:cxn>
                  <a:cxn ang="f177">
                    <a:pos x="f417" y="f418"/>
                  </a:cxn>
                  <a:cxn ang="f177">
                    <a:pos x="f417" y="f419"/>
                  </a:cxn>
                  <a:cxn ang="f177">
                    <a:pos x="f420" y="f421"/>
                  </a:cxn>
                  <a:cxn ang="f177">
                    <a:pos x="f422" y="f423"/>
                  </a:cxn>
                  <a:cxn ang="f177">
                    <a:pos x="f424" y="f425"/>
                  </a:cxn>
                  <a:cxn ang="f177">
                    <a:pos x="f426" y="f427"/>
                  </a:cxn>
                  <a:cxn ang="f177">
                    <a:pos x="f372" y="f428"/>
                  </a:cxn>
                  <a:cxn ang="f177">
                    <a:pos x="f429" y="f430"/>
                  </a:cxn>
                  <a:cxn ang="f177">
                    <a:pos x="f431" y="f432"/>
                  </a:cxn>
                  <a:cxn ang="f177">
                    <a:pos x="f433" y="f434"/>
                  </a:cxn>
                  <a:cxn ang="f177">
                    <a:pos x="f435" y="f436"/>
                  </a:cxn>
                  <a:cxn ang="f177">
                    <a:pos x="f437" y="f438"/>
                  </a:cxn>
                  <a:cxn ang="f177">
                    <a:pos x="f391" y="f439"/>
                  </a:cxn>
                  <a:cxn ang="f177">
                    <a:pos x="f440" y="f441"/>
                  </a:cxn>
                  <a:cxn ang="f177">
                    <a:pos x="f442" y="f443"/>
                  </a:cxn>
                  <a:cxn ang="f177">
                    <a:pos x="f358" y="f359"/>
                  </a:cxn>
                </a:cxnLst>
                <a:rect l="f354" t="f357" r="f355" b="f356"/>
                <a:pathLst>
                  <a:path w="311" h="456">
                    <a:moveTo>
                      <a:pt x="f5" y="f8"/>
                    </a:moveTo>
                    <a:lnTo>
                      <a:pt x="f9" y="f10"/>
                    </a:lnTo>
                    <a:lnTo>
                      <a:pt x="f11" y="f12"/>
                    </a:lnTo>
                    <a:lnTo>
                      <a:pt x="f13" y="f14"/>
                    </a:lnTo>
                    <a:lnTo>
                      <a:pt x="f15" y="f16"/>
                    </a:lnTo>
                    <a:lnTo>
                      <a:pt x="f17" y="f18"/>
                    </a:lnTo>
                    <a:lnTo>
                      <a:pt x="f19" y="f20"/>
                    </a:lnTo>
                    <a:lnTo>
                      <a:pt x="f21" y="f22"/>
                    </a:lnTo>
                    <a:lnTo>
                      <a:pt x="f19" y="f23"/>
                    </a:lnTo>
                    <a:lnTo>
                      <a:pt x="f24" y="f25"/>
                    </a:lnTo>
                    <a:lnTo>
                      <a:pt x="f16" y="f26"/>
                    </a:lnTo>
                    <a:lnTo>
                      <a:pt x="f27" y="f28"/>
                    </a:lnTo>
                    <a:lnTo>
                      <a:pt x="f29" y="f30"/>
                    </a:lnTo>
                    <a:lnTo>
                      <a:pt x="f31" y="f32"/>
                    </a:lnTo>
                    <a:lnTo>
                      <a:pt x="f33" y="f34"/>
                    </a:lnTo>
                    <a:lnTo>
                      <a:pt x="f35" y="f36"/>
                    </a:lnTo>
                    <a:lnTo>
                      <a:pt x="f37" y="f38"/>
                    </a:lnTo>
                    <a:lnTo>
                      <a:pt x="f39" y="f13"/>
                    </a:lnTo>
                    <a:lnTo>
                      <a:pt x="f9" y="f40"/>
                    </a:lnTo>
                    <a:lnTo>
                      <a:pt x="f41" y="f42"/>
                    </a:lnTo>
                    <a:lnTo>
                      <a:pt x="f43" y="f44"/>
                    </a:lnTo>
                    <a:lnTo>
                      <a:pt x="f45" y="f46"/>
                    </a:lnTo>
                    <a:lnTo>
                      <a:pt x="f47" y="f48"/>
                    </a:lnTo>
                    <a:lnTo>
                      <a:pt x="f49" y="f5"/>
                    </a:lnTo>
                    <a:lnTo>
                      <a:pt x="f50" y="f5"/>
                    </a:lnTo>
                    <a:lnTo>
                      <a:pt x="f51" y="f37"/>
                    </a:lnTo>
                    <a:lnTo>
                      <a:pt x="f52" y="f53"/>
                    </a:lnTo>
                    <a:lnTo>
                      <a:pt x="f54" y="f35"/>
                    </a:lnTo>
                    <a:lnTo>
                      <a:pt x="f55" y="f42"/>
                    </a:lnTo>
                    <a:lnTo>
                      <a:pt x="f56" y="f11"/>
                    </a:lnTo>
                    <a:lnTo>
                      <a:pt x="f57" y="f30"/>
                    </a:lnTo>
                    <a:lnTo>
                      <a:pt x="f58" y="f34"/>
                    </a:lnTo>
                    <a:lnTo>
                      <a:pt x="f59" y="f22"/>
                    </a:lnTo>
                    <a:lnTo>
                      <a:pt x="f6" y="f60"/>
                    </a:lnTo>
                    <a:lnTo>
                      <a:pt x="f6" y="f61"/>
                    </a:lnTo>
                    <a:lnTo>
                      <a:pt x="f62" y="f63"/>
                    </a:lnTo>
                    <a:lnTo>
                      <a:pt x="f64" y="f65"/>
                    </a:lnTo>
                    <a:lnTo>
                      <a:pt x="f66" y="f51"/>
                    </a:lnTo>
                    <a:lnTo>
                      <a:pt x="f67" y="f68"/>
                    </a:lnTo>
                    <a:lnTo>
                      <a:pt x="f21" y="f69"/>
                    </a:lnTo>
                    <a:lnTo>
                      <a:pt x="f70" y="f71"/>
                    </a:lnTo>
                    <a:lnTo>
                      <a:pt x="f22" y="f72"/>
                    </a:lnTo>
                    <a:lnTo>
                      <a:pt x="f28" y="f73"/>
                    </a:lnTo>
                    <a:lnTo>
                      <a:pt x="f42" y="f74"/>
                    </a:lnTo>
                    <a:lnTo>
                      <a:pt x="f75" y="f7"/>
                    </a:lnTo>
                    <a:lnTo>
                      <a:pt x="f39" y="f76"/>
                    </a:lnTo>
                    <a:lnTo>
                      <a:pt x="f46" y="f77"/>
                    </a:lnTo>
                    <a:lnTo>
                      <a:pt x="f78" y="f59"/>
                    </a:lnTo>
                    <a:lnTo>
                      <a:pt x="f5" y="f8"/>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sp>
            <p:nvSpPr>
              <p:cNvPr id="16" name="Freeform 19">
                <a:extLst>
                  <a:ext uri="{FF2B5EF4-FFF2-40B4-BE49-F238E27FC236}">
                    <a16:creationId xmlns:a16="http://schemas.microsoft.com/office/drawing/2014/main" id="{DA4D4877-629A-AF8A-F93F-0B4E4927CA0E}"/>
                  </a:ext>
                </a:extLst>
              </p:cNvPr>
              <p:cNvSpPr/>
              <p:nvPr/>
            </p:nvSpPr>
            <p:spPr>
              <a:xfrm>
                <a:off x="5807070" y="2362196"/>
                <a:ext cx="295278" cy="304796"/>
              </a:xfrm>
              <a:custGeom>
                <a:avLst/>
                <a:gdLst>
                  <a:gd name="f0" fmla="val 10800000"/>
                  <a:gd name="f1" fmla="val 5400000"/>
                  <a:gd name="f2" fmla="val 180"/>
                  <a:gd name="f3" fmla="val w"/>
                  <a:gd name="f4" fmla="val h"/>
                  <a:gd name="f5" fmla="val 0"/>
                  <a:gd name="f6" fmla="val 372"/>
                  <a:gd name="f7" fmla="val 385"/>
                  <a:gd name="f8" fmla="val 187"/>
                  <a:gd name="f9" fmla="val 209"/>
                  <a:gd name="f10" fmla="val 383"/>
                  <a:gd name="f11" fmla="val 231"/>
                  <a:gd name="f12" fmla="val 381"/>
                  <a:gd name="f13" fmla="val 254"/>
                  <a:gd name="f14" fmla="val 379"/>
                  <a:gd name="f15" fmla="val 274"/>
                  <a:gd name="f16" fmla="val 375"/>
                  <a:gd name="f17" fmla="val 294"/>
                  <a:gd name="f18" fmla="val 370"/>
                  <a:gd name="f19" fmla="val 313"/>
                  <a:gd name="f20" fmla="val 364"/>
                  <a:gd name="f21" fmla="val 328"/>
                  <a:gd name="f22" fmla="val 359"/>
                  <a:gd name="f23" fmla="val 343"/>
                  <a:gd name="f24" fmla="val 349"/>
                  <a:gd name="f25" fmla="val 346"/>
                  <a:gd name="f26" fmla="val 342"/>
                  <a:gd name="f27" fmla="val 329"/>
                  <a:gd name="f28" fmla="val 333"/>
                  <a:gd name="f29" fmla="val 311"/>
                  <a:gd name="f30" fmla="val 326"/>
                  <a:gd name="f31" fmla="val 290"/>
                  <a:gd name="f32" fmla="val 318"/>
                  <a:gd name="f33" fmla="val 266"/>
                  <a:gd name="f34" fmla="val 317"/>
                  <a:gd name="f35" fmla="val 240"/>
                  <a:gd name="f36" fmla="val 324"/>
                  <a:gd name="f37" fmla="val 213"/>
                  <a:gd name="f38" fmla="val 185"/>
                  <a:gd name="f39" fmla="val 363"/>
                  <a:gd name="f40" fmla="val 155"/>
                  <a:gd name="f41" fmla="val 124"/>
                  <a:gd name="f42" fmla="val 94"/>
                  <a:gd name="f43" fmla="val 361"/>
                  <a:gd name="f44" fmla="val 65"/>
                  <a:gd name="f45" fmla="val 337"/>
                  <a:gd name="f46" fmla="val 39"/>
                  <a:gd name="f47" fmla="val 302"/>
                  <a:gd name="f48" fmla="val 18"/>
                  <a:gd name="f49" fmla="val 252"/>
                  <a:gd name="f50" fmla="val 6"/>
                  <a:gd name="f51" fmla="val 189"/>
                  <a:gd name="f52" fmla="val 126"/>
                  <a:gd name="f53" fmla="val 74"/>
                  <a:gd name="f54" fmla="val 37"/>
                  <a:gd name="f55" fmla="val 13"/>
                  <a:gd name="f56" fmla="val 9"/>
                  <a:gd name="f57" fmla="val 30"/>
                  <a:gd name="f58" fmla="val 48"/>
                  <a:gd name="f59" fmla="val 56"/>
                  <a:gd name="f60" fmla="val 54"/>
                  <a:gd name="f61" fmla="val 32"/>
                  <a:gd name="f62" fmla="val 26"/>
                  <a:gd name="f63" fmla="val 45"/>
                  <a:gd name="f64" fmla="val 61"/>
                  <a:gd name="f65" fmla="val 80"/>
                  <a:gd name="f66" fmla="val 98"/>
                  <a:gd name="f67" fmla="val 120"/>
                  <a:gd name="f68" fmla="val 141"/>
                  <a:gd name="f69" fmla="val 165"/>
                  <a:gd name="f70" fmla="+- 0 0 -90"/>
                  <a:gd name="f71" fmla="*/ f3 1 372"/>
                  <a:gd name="f72" fmla="*/ f4 1 385"/>
                  <a:gd name="f73" fmla="val f5"/>
                  <a:gd name="f74" fmla="val f6"/>
                  <a:gd name="f75" fmla="val f7"/>
                  <a:gd name="f76" fmla="*/ f70 f0 1"/>
                  <a:gd name="f77" fmla="+- f75 0 f73"/>
                  <a:gd name="f78" fmla="+- f74 0 f73"/>
                  <a:gd name="f79" fmla="*/ f76 1 f2"/>
                  <a:gd name="f80" fmla="*/ f78 1 372"/>
                  <a:gd name="f81" fmla="*/ f77 1 385"/>
                  <a:gd name="f82" fmla="*/ 187 f78 1"/>
                  <a:gd name="f83" fmla="*/ 385 f77 1"/>
                  <a:gd name="f84" fmla="*/ 209 f78 1"/>
                  <a:gd name="f85" fmla="*/ 383 f77 1"/>
                  <a:gd name="f86" fmla="*/ 231 f78 1"/>
                  <a:gd name="f87" fmla="*/ 381 f77 1"/>
                  <a:gd name="f88" fmla="*/ 254 f78 1"/>
                  <a:gd name="f89" fmla="*/ 379 f77 1"/>
                  <a:gd name="f90" fmla="*/ 274 f78 1"/>
                  <a:gd name="f91" fmla="*/ 375 f77 1"/>
                  <a:gd name="f92" fmla="*/ 294 f78 1"/>
                  <a:gd name="f93" fmla="*/ 370 f77 1"/>
                  <a:gd name="f94" fmla="*/ 313 f78 1"/>
                  <a:gd name="f95" fmla="*/ 364 f77 1"/>
                  <a:gd name="f96" fmla="*/ 328 f78 1"/>
                  <a:gd name="f97" fmla="*/ 359 f77 1"/>
                  <a:gd name="f98" fmla="*/ 343 f78 1"/>
                  <a:gd name="f99" fmla="*/ 349 f77 1"/>
                  <a:gd name="f100" fmla="*/ 346 f78 1"/>
                  <a:gd name="f101" fmla="*/ 342 f77 1"/>
                  <a:gd name="f102" fmla="*/ 329 f77 1"/>
                  <a:gd name="f103" fmla="*/ 333 f78 1"/>
                  <a:gd name="f104" fmla="*/ 311 f77 1"/>
                  <a:gd name="f105" fmla="*/ 326 f78 1"/>
                  <a:gd name="f106" fmla="*/ 290 f77 1"/>
                  <a:gd name="f107" fmla="*/ 318 f78 1"/>
                  <a:gd name="f108" fmla="*/ 266 f77 1"/>
                  <a:gd name="f109" fmla="*/ 317 f78 1"/>
                  <a:gd name="f110" fmla="*/ 240 f77 1"/>
                  <a:gd name="f111" fmla="*/ 324 f78 1"/>
                  <a:gd name="f112" fmla="*/ 213 f77 1"/>
                  <a:gd name="f113" fmla="*/ 185 f77 1"/>
                  <a:gd name="f114" fmla="*/ 363 f78 1"/>
                  <a:gd name="f115" fmla="*/ 155 f77 1"/>
                  <a:gd name="f116" fmla="*/ 372 f78 1"/>
                  <a:gd name="f117" fmla="*/ 124 f77 1"/>
                  <a:gd name="f118" fmla="*/ 94 f77 1"/>
                  <a:gd name="f119" fmla="*/ 361 f78 1"/>
                  <a:gd name="f120" fmla="*/ 65 f77 1"/>
                  <a:gd name="f121" fmla="*/ 337 f78 1"/>
                  <a:gd name="f122" fmla="*/ 39 f77 1"/>
                  <a:gd name="f123" fmla="*/ 302 f78 1"/>
                  <a:gd name="f124" fmla="*/ 18 f77 1"/>
                  <a:gd name="f125" fmla="*/ 252 f78 1"/>
                  <a:gd name="f126" fmla="*/ 6 f77 1"/>
                  <a:gd name="f127" fmla="*/ 189 f78 1"/>
                  <a:gd name="f128" fmla="*/ 0 f77 1"/>
                  <a:gd name="f129" fmla="*/ 126 f78 1"/>
                  <a:gd name="f130" fmla="*/ 74 f78 1"/>
                  <a:gd name="f131" fmla="*/ 37 f78 1"/>
                  <a:gd name="f132" fmla="*/ 13 f78 1"/>
                  <a:gd name="f133" fmla="*/ 0 f78 1"/>
                  <a:gd name="f134" fmla="*/ 9 f78 1"/>
                  <a:gd name="f135" fmla="*/ 30 f78 1"/>
                  <a:gd name="f136" fmla="*/ 48 f78 1"/>
                  <a:gd name="f137" fmla="*/ 56 f78 1"/>
                  <a:gd name="f138" fmla="*/ 54 f78 1"/>
                  <a:gd name="f139" fmla="*/ 39 f78 1"/>
                  <a:gd name="f140" fmla="*/ 32 f78 1"/>
                  <a:gd name="f141" fmla="*/ 26 f78 1"/>
                  <a:gd name="f142" fmla="*/ 45 f78 1"/>
                  <a:gd name="f143" fmla="*/ 61 f78 1"/>
                  <a:gd name="f144" fmla="*/ 80 f78 1"/>
                  <a:gd name="f145" fmla="*/ 372 f77 1"/>
                  <a:gd name="f146" fmla="*/ 98 f78 1"/>
                  <a:gd name="f147" fmla="*/ 120 f78 1"/>
                  <a:gd name="f148" fmla="*/ 141 f78 1"/>
                  <a:gd name="f149" fmla="*/ 165 f78 1"/>
                  <a:gd name="f150" fmla="+- f79 0 f1"/>
                  <a:gd name="f151" fmla="*/ f82 1 372"/>
                  <a:gd name="f152" fmla="*/ f83 1 385"/>
                  <a:gd name="f153" fmla="*/ f84 1 372"/>
                  <a:gd name="f154" fmla="*/ f85 1 385"/>
                  <a:gd name="f155" fmla="*/ f86 1 372"/>
                  <a:gd name="f156" fmla="*/ f87 1 385"/>
                  <a:gd name="f157" fmla="*/ f88 1 372"/>
                  <a:gd name="f158" fmla="*/ f89 1 385"/>
                  <a:gd name="f159" fmla="*/ f90 1 372"/>
                  <a:gd name="f160" fmla="*/ f91 1 385"/>
                  <a:gd name="f161" fmla="*/ f92 1 372"/>
                  <a:gd name="f162" fmla="*/ f93 1 385"/>
                  <a:gd name="f163" fmla="*/ f94 1 372"/>
                  <a:gd name="f164" fmla="*/ f95 1 385"/>
                  <a:gd name="f165" fmla="*/ f96 1 372"/>
                  <a:gd name="f166" fmla="*/ f97 1 385"/>
                  <a:gd name="f167" fmla="*/ f98 1 372"/>
                  <a:gd name="f168" fmla="*/ f99 1 385"/>
                  <a:gd name="f169" fmla="*/ f100 1 372"/>
                  <a:gd name="f170" fmla="*/ f101 1 385"/>
                  <a:gd name="f171" fmla="*/ f102 1 385"/>
                  <a:gd name="f172" fmla="*/ f103 1 372"/>
                  <a:gd name="f173" fmla="*/ f104 1 385"/>
                  <a:gd name="f174" fmla="*/ f105 1 372"/>
                  <a:gd name="f175" fmla="*/ f106 1 385"/>
                  <a:gd name="f176" fmla="*/ f107 1 372"/>
                  <a:gd name="f177" fmla="*/ f108 1 385"/>
                  <a:gd name="f178" fmla="*/ f109 1 372"/>
                  <a:gd name="f179" fmla="*/ f110 1 385"/>
                  <a:gd name="f180" fmla="*/ f111 1 372"/>
                  <a:gd name="f181" fmla="*/ f112 1 385"/>
                  <a:gd name="f182" fmla="*/ f113 1 385"/>
                  <a:gd name="f183" fmla="*/ f114 1 372"/>
                  <a:gd name="f184" fmla="*/ f115 1 385"/>
                  <a:gd name="f185" fmla="*/ f116 1 372"/>
                  <a:gd name="f186" fmla="*/ f117 1 385"/>
                  <a:gd name="f187" fmla="*/ f118 1 385"/>
                  <a:gd name="f188" fmla="*/ f119 1 372"/>
                  <a:gd name="f189" fmla="*/ f120 1 385"/>
                  <a:gd name="f190" fmla="*/ f121 1 372"/>
                  <a:gd name="f191" fmla="*/ f122 1 385"/>
                  <a:gd name="f192" fmla="*/ f123 1 372"/>
                  <a:gd name="f193" fmla="*/ f124 1 385"/>
                  <a:gd name="f194" fmla="*/ f125 1 372"/>
                  <a:gd name="f195" fmla="*/ f126 1 385"/>
                  <a:gd name="f196" fmla="*/ f127 1 372"/>
                  <a:gd name="f197" fmla="*/ f128 1 385"/>
                  <a:gd name="f198" fmla="*/ f129 1 372"/>
                  <a:gd name="f199" fmla="*/ f130 1 372"/>
                  <a:gd name="f200" fmla="*/ f131 1 372"/>
                  <a:gd name="f201" fmla="*/ f132 1 372"/>
                  <a:gd name="f202" fmla="*/ f133 1 372"/>
                  <a:gd name="f203" fmla="*/ f134 1 372"/>
                  <a:gd name="f204" fmla="*/ f135 1 372"/>
                  <a:gd name="f205" fmla="*/ f136 1 372"/>
                  <a:gd name="f206" fmla="*/ f137 1 372"/>
                  <a:gd name="f207" fmla="*/ f138 1 372"/>
                  <a:gd name="f208" fmla="*/ f139 1 372"/>
                  <a:gd name="f209" fmla="*/ f140 1 372"/>
                  <a:gd name="f210" fmla="*/ f141 1 372"/>
                  <a:gd name="f211" fmla="*/ f142 1 372"/>
                  <a:gd name="f212" fmla="*/ f143 1 372"/>
                  <a:gd name="f213" fmla="*/ f144 1 372"/>
                  <a:gd name="f214" fmla="*/ f145 1 385"/>
                  <a:gd name="f215" fmla="*/ f146 1 372"/>
                  <a:gd name="f216" fmla="*/ f147 1 372"/>
                  <a:gd name="f217" fmla="*/ f148 1 372"/>
                  <a:gd name="f218" fmla="*/ f149 1 372"/>
                  <a:gd name="f219" fmla="*/ 0 1 f80"/>
                  <a:gd name="f220" fmla="*/ f74 1 f80"/>
                  <a:gd name="f221" fmla="*/ 0 1 f81"/>
                  <a:gd name="f222" fmla="*/ f75 1 f81"/>
                  <a:gd name="f223" fmla="*/ f151 1 f80"/>
                  <a:gd name="f224" fmla="*/ f152 1 f81"/>
                  <a:gd name="f225" fmla="*/ f153 1 f80"/>
                  <a:gd name="f226" fmla="*/ f154 1 f81"/>
                  <a:gd name="f227" fmla="*/ f155 1 f80"/>
                  <a:gd name="f228" fmla="*/ f156 1 f81"/>
                  <a:gd name="f229" fmla="*/ f157 1 f80"/>
                  <a:gd name="f230" fmla="*/ f158 1 f81"/>
                  <a:gd name="f231" fmla="*/ f159 1 f80"/>
                  <a:gd name="f232" fmla="*/ f160 1 f81"/>
                  <a:gd name="f233" fmla="*/ f161 1 f80"/>
                  <a:gd name="f234" fmla="*/ f162 1 f81"/>
                  <a:gd name="f235" fmla="*/ f163 1 f80"/>
                  <a:gd name="f236" fmla="*/ f164 1 f81"/>
                  <a:gd name="f237" fmla="*/ f165 1 f80"/>
                  <a:gd name="f238" fmla="*/ f166 1 f81"/>
                  <a:gd name="f239" fmla="*/ f167 1 f80"/>
                  <a:gd name="f240" fmla="*/ f168 1 f81"/>
                  <a:gd name="f241" fmla="*/ f169 1 f80"/>
                  <a:gd name="f242" fmla="*/ f170 1 f81"/>
                  <a:gd name="f243" fmla="*/ f171 1 f81"/>
                  <a:gd name="f244" fmla="*/ f172 1 f80"/>
                  <a:gd name="f245" fmla="*/ f173 1 f81"/>
                  <a:gd name="f246" fmla="*/ f174 1 f80"/>
                  <a:gd name="f247" fmla="*/ f175 1 f81"/>
                  <a:gd name="f248" fmla="*/ f176 1 f80"/>
                  <a:gd name="f249" fmla="*/ f177 1 f81"/>
                  <a:gd name="f250" fmla="*/ f178 1 f80"/>
                  <a:gd name="f251" fmla="*/ f179 1 f81"/>
                  <a:gd name="f252" fmla="*/ f180 1 f80"/>
                  <a:gd name="f253" fmla="*/ f181 1 f81"/>
                  <a:gd name="f254" fmla="*/ f182 1 f81"/>
                  <a:gd name="f255" fmla="*/ f183 1 f80"/>
                  <a:gd name="f256" fmla="*/ f184 1 f81"/>
                  <a:gd name="f257" fmla="*/ f185 1 f80"/>
                  <a:gd name="f258" fmla="*/ f186 1 f81"/>
                  <a:gd name="f259" fmla="*/ f187 1 f81"/>
                  <a:gd name="f260" fmla="*/ f188 1 f80"/>
                  <a:gd name="f261" fmla="*/ f189 1 f81"/>
                  <a:gd name="f262" fmla="*/ f190 1 f80"/>
                  <a:gd name="f263" fmla="*/ f191 1 f81"/>
                  <a:gd name="f264" fmla="*/ f192 1 f80"/>
                  <a:gd name="f265" fmla="*/ f193 1 f81"/>
                  <a:gd name="f266" fmla="*/ f194 1 f80"/>
                  <a:gd name="f267" fmla="*/ f195 1 f81"/>
                  <a:gd name="f268" fmla="*/ f196 1 f80"/>
                  <a:gd name="f269" fmla="*/ f197 1 f81"/>
                  <a:gd name="f270" fmla="*/ f198 1 f80"/>
                  <a:gd name="f271" fmla="*/ f199 1 f80"/>
                  <a:gd name="f272" fmla="*/ f200 1 f80"/>
                  <a:gd name="f273" fmla="*/ f201 1 f80"/>
                  <a:gd name="f274" fmla="*/ f202 1 f80"/>
                  <a:gd name="f275" fmla="*/ f203 1 f80"/>
                  <a:gd name="f276" fmla="*/ f204 1 f80"/>
                  <a:gd name="f277" fmla="*/ f205 1 f80"/>
                  <a:gd name="f278" fmla="*/ f206 1 f80"/>
                  <a:gd name="f279" fmla="*/ f207 1 f80"/>
                  <a:gd name="f280" fmla="*/ f208 1 f80"/>
                  <a:gd name="f281" fmla="*/ f209 1 f80"/>
                  <a:gd name="f282" fmla="*/ f210 1 f80"/>
                  <a:gd name="f283" fmla="*/ f211 1 f80"/>
                  <a:gd name="f284" fmla="*/ f212 1 f80"/>
                  <a:gd name="f285" fmla="*/ f213 1 f80"/>
                  <a:gd name="f286" fmla="*/ f214 1 f81"/>
                  <a:gd name="f287" fmla="*/ f215 1 f80"/>
                  <a:gd name="f288" fmla="*/ f216 1 f80"/>
                  <a:gd name="f289" fmla="*/ f217 1 f80"/>
                  <a:gd name="f290" fmla="*/ f218 1 f80"/>
                  <a:gd name="f291" fmla="*/ f219 f71 1"/>
                  <a:gd name="f292" fmla="*/ f220 f71 1"/>
                  <a:gd name="f293" fmla="*/ f222 f72 1"/>
                  <a:gd name="f294" fmla="*/ f221 f72 1"/>
                  <a:gd name="f295" fmla="*/ f223 f71 1"/>
                  <a:gd name="f296" fmla="*/ f224 f72 1"/>
                  <a:gd name="f297" fmla="*/ f225 f71 1"/>
                  <a:gd name="f298" fmla="*/ f226 f72 1"/>
                  <a:gd name="f299" fmla="*/ f227 f71 1"/>
                  <a:gd name="f300" fmla="*/ f228 f72 1"/>
                  <a:gd name="f301" fmla="*/ f229 f71 1"/>
                  <a:gd name="f302" fmla="*/ f230 f72 1"/>
                  <a:gd name="f303" fmla="*/ f231 f71 1"/>
                  <a:gd name="f304" fmla="*/ f232 f72 1"/>
                  <a:gd name="f305" fmla="*/ f233 f71 1"/>
                  <a:gd name="f306" fmla="*/ f234 f72 1"/>
                  <a:gd name="f307" fmla="*/ f235 f71 1"/>
                  <a:gd name="f308" fmla="*/ f236 f72 1"/>
                  <a:gd name="f309" fmla="*/ f237 f71 1"/>
                  <a:gd name="f310" fmla="*/ f238 f72 1"/>
                  <a:gd name="f311" fmla="*/ f239 f71 1"/>
                  <a:gd name="f312" fmla="*/ f240 f72 1"/>
                  <a:gd name="f313" fmla="*/ f241 f71 1"/>
                  <a:gd name="f314" fmla="*/ f242 f72 1"/>
                  <a:gd name="f315" fmla="*/ f243 f72 1"/>
                  <a:gd name="f316" fmla="*/ f244 f71 1"/>
                  <a:gd name="f317" fmla="*/ f245 f72 1"/>
                  <a:gd name="f318" fmla="*/ f246 f71 1"/>
                  <a:gd name="f319" fmla="*/ f247 f72 1"/>
                  <a:gd name="f320" fmla="*/ f248 f71 1"/>
                  <a:gd name="f321" fmla="*/ f249 f72 1"/>
                  <a:gd name="f322" fmla="*/ f250 f71 1"/>
                  <a:gd name="f323" fmla="*/ f251 f72 1"/>
                  <a:gd name="f324" fmla="*/ f252 f71 1"/>
                  <a:gd name="f325" fmla="*/ f253 f72 1"/>
                  <a:gd name="f326" fmla="*/ f254 f72 1"/>
                  <a:gd name="f327" fmla="*/ f255 f71 1"/>
                  <a:gd name="f328" fmla="*/ f256 f72 1"/>
                  <a:gd name="f329" fmla="*/ f257 f71 1"/>
                  <a:gd name="f330" fmla="*/ f258 f72 1"/>
                  <a:gd name="f331" fmla="*/ f259 f72 1"/>
                  <a:gd name="f332" fmla="*/ f260 f71 1"/>
                  <a:gd name="f333" fmla="*/ f261 f72 1"/>
                  <a:gd name="f334" fmla="*/ f262 f71 1"/>
                  <a:gd name="f335" fmla="*/ f263 f72 1"/>
                  <a:gd name="f336" fmla="*/ f264 f71 1"/>
                  <a:gd name="f337" fmla="*/ f265 f72 1"/>
                  <a:gd name="f338" fmla="*/ f266 f71 1"/>
                  <a:gd name="f339" fmla="*/ f267 f72 1"/>
                  <a:gd name="f340" fmla="*/ f268 f71 1"/>
                  <a:gd name="f341" fmla="*/ f269 f72 1"/>
                  <a:gd name="f342" fmla="*/ f270 f71 1"/>
                  <a:gd name="f343" fmla="*/ f271 f71 1"/>
                  <a:gd name="f344" fmla="*/ f272 f71 1"/>
                  <a:gd name="f345" fmla="*/ f273 f71 1"/>
                  <a:gd name="f346" fmla="*/ f274 f71 1"/>
                  <a:gd name="f347" fmla="*/ f275 f71 1"/>
                  <a:gd name="f348" fmla="*/ f276 f71 1"/>
                  <a:gd name="f349" fmla="*/ f277 f71 1"/>
                  <a:gd name="f350" fmla="*/ f278 f71 1"/>
                  <a:gd name="f351" fmla="*/ f279 f71 1"/>
                  <a:gd name="f352" fmla="*/ f280 f71 1"/>
                  <a:gd name="f353" fmla="*/ f281 f71 1"/>
                  <a:gd name="f354" fmla="*/ f282 f71 1"/>
                  <a:gd name="f355" fmla="*/ f283 f71 1"/>
                  <a:gd name="f356" fmla="*/ f284 f71 1"/>
                  <a:gd name="f357" fmla="*/ f285 f71 1"/>
                  <a:gd name="f358" fmla="*/ f286 f72 1"/>
                  <a:gd name="f359" fmla="*/ f287 f71 1"/>
                  <a:gd name="f360" fmla="*/ f288 f71 1"/>
                  <a:gd name="f361" fmla="*/ f289 f71 1"/>
                  <a:gd name="f362" fmla="*/ f290 f71 1"/>
                </a:gdLst>
                <a:ahLst/>
                <a:cxnLst>
                  <a:cxn ang="3cd4">
                    <a:pos x="hc" y="t"/>
                  </a:cxn>
                  <a:cxn ang="0">
                    <a:pos x="r" y="vc"/>
                  </a:cxn>
                  <a:cxn ang="cd4">
                    <a:pos x="hc" y="b"/>
                  </a:cxn>
                  <a:cxn ang="cd2">
                    <a:pos x="l" y="vc"/>
                  </a:cxn>
                  <a:cxn ang="f150">
                    <a:pos x="f295" y="f296"/>
                  </a:cxn>
                  <a:cxn ang="f150">
                    <a:pos x="f297" y="f298"/>
                  </a:cxn>
                  <a:cxn ang="f150">
                    <a:pos x="f299" y="f300"/>
                  </a:cxn>
                  <a:cxn ang="f150">
                    <a:pos x="f301" y="f302"/>
                  </a:cxn>
                  <a:cxn ang="f150">
                    <a:pos x="f303" y="f304"/>
                  </a:cxn>
                  <a:cxn ang="f150">
                    <a:pos x="f305" y="f306"/>
                  </a:cxn>
                  <a:cxn ang="f150">
                    <a:pos x="f307" y="f308"/>
                  </a:cxn>
                  <a:cxn ang="f150">
                    <a:pos x="f309" y="f310"/>
                  </a:cxn>
                  <a:cxn ang="f150">
                    <a:pos x="f311" y="f312"/>
                  </a:cxn>
                  <a:cxn ang="f150">
                    <a:pos x="f313" y="f314"/>
                  </a:cxn>
                  <a:cxn ang="f150">
                    <a:pos x="f311" y="f315"/>
                  </a:cxn>
                  <a:cxn ang="f150">
                    <a:pos x="f316" y="f317"/>
                  </a:cxn>
                  <a:cxn ang="f150">
                    <a:pos x="f318" y="f319"/>
                  </a:cxn>
                  <a:cxn ang="f150">
                    <a:pos x="f320" y="f321"/>
                  </a:cxn>
                  <a:cxn ang="f150">
                    <a:pos x="f322" y="f323"/>
                  </a:cxn>
                  <a:cxn ang="f150">
                    <a:pos x="f324" y="f325"/>
                  </a:cxn>
                  <a:cxn ang="f150">
                    <a:pos x="f311" y="f326"/>
                  </a:cxn>
                  <a:cxn ang="f150">
                    <a:pos x="f327" y="f328"/>
                  </a:cxn>
                  <a:cxn ang="f150">
                    <a:pos x="f329" y="f330"/>
                  </a:cxn>
                  <a:cxn ang="f150">
                    <a:pos x="f329" y="f331"/>
                  </a:cxn>
                  <a:cxn ang="f150">
                    <a:pos x="f332" y="f333"/>
                  </a:cxn>
                  <a:cxn ang="f150">
                    <a:pos x="f334" y="f335"/>
                  </a:cxn>
                  <a:cxn ang="f150">
                    <a:pos x="f336" y="f337"/>
                  </a:cxn>
                  <a:cxn ang="f150">
                    <a:pos x="f338" y="f339"/>
                  </a:cxn>
                  <a:cxn ang="f150">
                    <a:pos x="f340" y="f341"/>
                  </a:cxn>
                  <a:cxn ang="f150">
                    <a:pos x="f342" y="f339"/>
                  </a:cxn>
                  <a:cxn ang="f150">
                    <a:pos x="f343" y="f337"/>
                  </a:cxn>
                  <a:cxn ang="f150">
                    <a:pos x="f344" y="f335"/>
                  </a:cxn>
                  <a:cxn ang="f150">
                    <a:pos x="f345" y="f333"/>
                  </a:cxn>
                  <a:cxn ang="f150">
                    <a:pos x="f346" y="f331"/>
                  </a:cxn>
                  <a:cxn ang="f150">
                    <a:pos x="f346" y="f330"/>
                  </a:cxn>
                  <a:cxn ang="f150">
                    <a:pos x="f347" y="f328"/>
                  </a:cxn>
                  <a:cxn ang="f150">
                    <a:pos x="f348" y="f326"/>
                  </a:cxn>
                  <a:cxn ang="f150">
                    <a:pos x="f349" y="f325"/>
                  </a:cxn>
                  <a:cxn ang="f150">
                    <a:pos x="f350" y="f323"/>
                  </a:cxn>
                  <a:cxn ang="f150">
                    <a:pos x="f351" y="f321"/>
                  </a:cxn>
                  <a:cxn ang="f150">
                    <a:pos x="f349" y="f319"/>
                  </a:cxn>
                  <a:cxn ang="f150">
                    <a:pos x="f352" y="f317"/>
                  </a:cxn>
                  <a:cxn ang="f150">
                    <a:pos x="f353" y="f315"/>
                  </a:cxn>
                  <a:cxn ang="f150">
                    <a:pos x="f354" y="f314"/>
                  </a:cxn>
                  <a:cxn ang="f150">
                    <a:pos x="f348" y="f312"/>
                  </a:cxn>
                  <a:cxn ang="f150">
                    <a:pos x="f355" y="f310"/>
                  </a:cxn>
                  <a:cxn ang="f150">
                    <a:pos x="f356" y="f308"/>
                  </a:cxn>
                  <a:cxn ang="f150">
                    <a:pos x="f357" y="f358"/>
                  </a:cxn>
                  <a:cxn ang="f150">
                    <a:pos x="f359" y="f304"/>
                  </a:cxn>
                  <a:cxn ang="f150">
                    <a:pos x="f360" y="f302"/>
                  </a:cxn>
                  <a:cxn ang="f150">
                    <a:pos x="f361" y="f298"/>
                  </a:cxn>
                  <a:cxn ang="f150">
                    <a:pos x="f362" y="f296"/>
                  </a:cxn>
                  <a:cxn ang="f150">
                    <a:pos x="f295" y="f296"/>
                  </a:cxn>
                </a:cxnLst>
                <a:rect l="f291" t="f294" r="f292" b="f293"/>
                <a:pathLst>
                  <a:path w="372" h="385">
                    <a:moveTo>
                      <a:pt x="f8" y="f7"/>
                    </a:moveTo>
                    <a:lnTo>
                      <a:pt x="f9" y="f10"/>
                    </a:lnTo>
                    <a:lnTo>
                      <a:pt x="f11" y="f12"/>
                    </a:lnTo>
                    <a:lnTo>
                      <a:pt x="f13" y="f14"/>
                    </a:lnTo>
                    <a:lnTo>
                      <a:pt x="f15" y="f16"/>
                    </a:lnTo>
                    <a:lnTo>
                      <a:pt x="f17" y="f18"/>
                    </a:lnTo>
                    <a:lnTo>
                      <a:pt x="f19" y="f20"/>
                    </a:lnTo>
                    <a:lnTo>
                      <a:pt x="f21" y="f22"/>
                    </a:lnTo>
                    <a:lnTo>
                      <a:pt x="f23" y="f24"/>
                    </a:lnTo>
                    <a:lnTo>
                      <a:pt x="f25" y="f26"/>
                    </a:lnTo>
                    <a:lnTo>
                      <a:pt x="f23" y="f27"/>
                    </a:lnTo>
                    <a:lnTo>
                      <a:pt x="f28" y="f29"/>
                    </a:lnTo>
                    <a:lnTo>
                      <a:pt x="f30" y="f31"/>
                    </a:lnTo>
                    <a:lnTo>
                      <a:pt x="f32" y="f33"/>
                    </a:lnTo>
                    <a:lnTo>
                      <a:pt x="f34" y="f35"/>
                    </a:lnTo>
                    <a:lnTo>
                      <a:pt x="f36" y="f37"/>
                    </a:lnTo>
                    <a:lnTo>
                      <a:pt x="f23" y="f38"/>
                    </a:lnTo>
                    <a:lnTo>
                      <a:pt x="f39" y="f40"/>
                    </a:lnTo>
                    <a:lnTo>
                      <a:pt x="f6" y="f41"/>
                    </a:lnTo>
                    <a:lnTo>
                      <a:pt x="f6" y="f42"/>
                    </a:lnTo>
                    <a:lnTo>
                      <a:pt x="f43" y="f44"/>
                    </a:lnTo>
                    <a:lnTo>
                      <a:pt x="f45" y="f46"/>
                    </a:lnTo>
                    <a:lnTo>
                      <a:pt x="f47" y="f48"/>
                    </a:lnTo>
                    <a:lnTo>
                      <a:pt x="f49" y="f50"/>
                    </a:lnTo>
                    <a:lnTo>
                      <a:pt x="f51" y="f5"/>
                    </a:lnTo>
                    <a:lnTo>
                      <a:pt x="f52" y="f50"/>
                    </a:lnTo>
                    <a:lnTo>
                      <a:pt x="f53" y="f48"/>
                    </a:lnTo>
                    <a:lnTo>
                      <a:pt x="f54" y="f46"/>
                    </a:lnTo>
                    <a:lnTo>
                      <a:pt x="f55" y="f44"/>
                    </a:lnTo>
                    <a:lnTo>
                      <a:pt x="f5" y="f42"/>
                    </a:lnTo>
                    <a:lnTo>
                      <a:pt x="f5" y="f41"/>
                    </a:lnTo>
                    <a:lnTo>
                      <a:pt x="f56" y="f40"/>
                    </a:lnTo>
                    <a:lnTo>
                      <a:pt x="f57" y="f38"/>
                    </a:lnTo>
                    <a:lnTo>
                      <a:pt x="f58" y="f37"/>
                    </a:lnTo>
                    <a:lnTo>
                      <a:pt x="f59" y="f35"/>
                    </a:lnTo>
                    <a:lnTo>
                      <a:pt x="f60" y="f33"/>
                    </a:lnTo>
                    <a:lnTo>
                      <a:pt x="f58" y="f31"/>
                    </a:lnTo>
                    <a:lnTo>
                      <a:pt x="f46" y="f29"/>
                    </a:lnTo>
                    <a:lnTo>
                      <a:pt x="f61" y="f27"/>
                    </a:lnTo>
                    <a:lnTo>
                      <a:pt x="f62" y="f26"/>
                    </a:lnTo>
                    <a:lnTo>
                      <a:pt x="f57" y="f24"/>
                    </a:lnTo>
                    <a:lnTo>
                      <a:pt x="f63" y="f22"/>
                    </a:lnTo>
                    <a:lnTo>
                      <a:pt x="f64" y="f20"/>
                    </a:lnTo>
                    <a:lnTo>
                      <a:pt x="f65" y="f6"/>
                    </a:lnTo>
                    <a:lnTo>
                      <a:pt x="f66" y="f16"/>
                    </a:lnTo>
                    <a:lnTo>
                      <a:pt x="f67" y="f14"/>
                    </a:lnTo>
                    <a:lnTo>
                      <a:pt x="f68" y="f10"/>
                    </a:lnTo>
                    <a:lnTo>
                      <a:pt x="f69" y="f7"/>
                    </a:lnTo>
                    <a:lnTo>
                      <a:pt x="f8" y="f7"/>
                    </a:lnTo>
                    <a:close/>
                  </a:path>
                </a:pathLst>
              </a:custGeom>
              <a:solidFill>
                <a:srgbClr val="3366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Light"/>
                </a:endParaRPr>
              </a:p>
            </p:txBody>
          </p:sp>
        </p:grpSp>
      </p:grpSp>
      <p:sp>
        <p:nvSpPr>
          <p:cNvPr id="24" name="Rectangle 22">
            <a:extLst>
              <a:ext uri="{FF2B5EF4-FFF2-40B4-BE49-F238E27FC236}">
                <a16:creationId xmlns:a16="http://schemas.microsoft.com/office/drawing/2014/main" id="{E8B4A76A-340C-64E7-050F-32F2B7F5E294}"/>
              </a:ext>
            </a:extLst>
          </p:cNvPr>
          <p:cNvSpPr/>
          <p:nvPr/>
        </p:nvSpPr>
        <p:spPr>
          <a:xfrm>
            <a:off x="533396" y="4028985"/>
            <a:ext cx="8178795" cy="2081258"/>
          </a:xfrm>
          <a:prstGeom prst="rect">
            <a:avLst/>
          </a:prstGeom>
          <a:noFill/>
          <a:ln cap="flat">
            <a:noFill/>
            <a:prstDash val="solid"/>
          </a:ln>
        </p:spPr>
        <p:txBody>
          <a:bodyPr vert="horz" wrap="square" lIns="90489" tIns="44448" rIns="90489" bIns="44448" anchor="t" anchorCtr="0" compatLnSpc="1">
            <a:noAutofit/>
          </a:bodyPr>
          <a:lstStyle/>
          <a:p>
            <a:pPr marL="190496" marR="0" lvl="0" indent="-190496" algn="l" defTabSz="914400" rtl="0" fontAlgn="auto" hangingPunct="1">
              <a:lnSpc>
                <a:spcPct val="100000"/>
              </a:lnSpc>
              <a:spcBef>
                <a:spcPts val="0"/>
              </a:spcBef>
              <a:spcAft>
                <a:spcPts val="0"/>
              </a:spcAft>
              <a:buClr>
                <a:srgbClr val="44546A"/>
              </a:buClr>
              <a:buSzPct val="100000"/>
              <a:buChar char="•"/>
              <a:tabLst/>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I ask you to:</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multiply </a:t>
            </a:r>
            <a:r>
              <a:rPr lang="en-US" sz="2200" dirty="0">
                <a:effectLst>
                  <a:outerShdw blurRad="38100" dist="38100" dir="2700000" algn="tl">
                    <a:srgbClr val="000000">
                      <a:alpha val="43137"/>
                    </a:srgbClr>
                  </a:outerShdw>
                </a:effectLst>
                <a:latin typeface="Avenir Next Condensed Medium" charset="0"/>
                <a:ea typeface="Avenir Next Condensed Medium" charset="0"/>
                <a:cs typeface="Avenir Next Condensed Medium" charset="0"/>
              </a:rPr>
              <a:t>by mental calculation</a:t>
            </a:r>
            <a:r>
              <a:rPr lang="en-US" sz="2200" dirty="0">
                <a:latin typeface="Avenir Next Condensed Medium" charset="0"/>
                <a:ea typeface="Avenir Next Condensed Medium" charset="0"/>
                <a:cs typeface="Avenir Next Condensed Medium" charset="0"/>
              </a:rPr>
              <a:t> the content of the blue pot by 10</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multiply </a:t>
            </a:r>
            <a:r>
              <a:rPr lang="en-US" sz="2200" dirty="0">
                <a:effectLst>
                  <a:outerShdw blurRad="38100" dist="38100" dir="2700000" algn="tl">
                    <a:srgbClr val="000000">
                      <a:alpha val="43137"/>
                    </a:srgbClr>
                  </a:outerShdw>
                </a:effectLst>
                <a:latin typeface="Avenir Next Condensed Medium" charset="0"/>
                <a:ea typeface="Avenir Next Condensed Medium" charset="0"/>
                <a:cs typeface="Avenir Next Condensed Medium" charset="0"/>
              </a:rPr>
              <a:t>by mental calculation</a:t>
            </a:r>
            <a:r>
              <a:rPr lang="en-US" sz="2200" dirty="0">
                <a:latin typeface="Avenir Next Condensed Medium" charset="0"/>
                <a:ea typeface="Avenir Next Condensed Medium" charset="0"/>
                <a:cs typeface="Avenir Next Condensed Medium" charset="0"/>
              </a:rPr>
              <a:t> the content of the red pot by 7</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 add the two results</a:t>
            </a:r>
          </a:p>
          <a:p>
            <a:pPr marL="647696" lvl="1" indent="-190496" defTabSz="914400">
              <a:buClr>
                <a:srgbClr val="44546A"/>
              </a:buClr>
              <a:buSzPct val="100000"/>
              <a:buChar char="•"/>
              <a:defRPr sz="1800" b="0" i="0" u="none" strike="noStrike" kern="0" cap="none" spc="0" baseline="0">
                <a:solidFill>
                  <a:srgbClr val="000000"/>
                </a:solidFill>
                <a:uFillTx/>
              </a:defRPr>
            </a:pPr>
            <a:r>
              <a:rPr lang="en-US" sz="2200" dirty="0">
                <a:latin typeface="Avenir Next Condensed Medium" charset="0"/>
                <a:ea typeface="Avenir Next Condensed Medium" charset="0"/>
                <a:cs typeface="Avenir Next Condensed Medium" charset="0"/>
              </a:rPr>
              <a:t>tell me if the sum is odd or even</a:t>
            </a:r>
          </a:p>
        </p:txBody>
      </p:sp>
      <p:sp>
        <p:nvSpPr>
          <p:cNvPr id="3" name="Rettangolo con angoli arrotondati 2">
            <a:extLst>
              <a:ext uri="{FF2B5EF4-FFF2-40B4-BE49-F238E27FC236}">
                <a16:creationId xmlns:a16="http://schemas.microsoft.com/office/drawing/2014/main" id="{0750993C-C3C3-493B-AAEC-3A0EBF572191}"/>
              </a:ext>
            </a:extLst>
          </p:cNvPr>
          <p:cNvSpPr/>
          <p:nvPr/>
        </p:nvSpPr>
        <p:spPr>
          <a:xfrm>
            <a:off x="1843514" y="4487201"/>
            <a:ext cx="5456972" cy="1169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Avenir Next Condensed Medium" charset="0"/>
                <a:ea typeface="Avenir Next Condensed Medium" charset="0"/>
                <a:cs typeface="Avenir Next Condensed Medium" charset="0"/>
              </a:rPr>
              <a:t>Is your answer enough to reveal what’s in each pot?</a:t>
            </a:r>
          </a:p>
        </p:txBody>
      </p:sp>
    </p:spTree>
    <p:extLst>
      <p:ext uri="{BB962C8B-B14F-4D97-AF65-F5344CB8AC3E}">
        <p14:creationId xmlns:p14="http://schemas.microsoft.com/office/powerpoint/2010/main" val="388930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Meltdown and </a:t>
            </a:r>
            <a:r>
              <a:rPr lang="en-US" dirty="0" err="1"/>
              <a:t>Spectre</a:t>
            </a:r>
            <a:endParaRPr lang="en-US" dirty="0"/>
          </a:p>
        </p:txBody>
      </p:sp>
      <p:sp>
        <p:nvSpPr>
          <p:cNvPr id="3" name="Content Placeholder 2"/>
          <p:cNvSpPr>
            <a:spLocks noGrp="1"/>
          </p:cNvSpPr>
          <p:nvPr>
            <p:ph idx="1"/>
          </p:nvPr>
        </p:nvSpPr>
        <p:spPr>
          <a:xfrm>
            <a:off x="288521" y="1422400"/>
            <a:ext cx="8667472" cy="4703763"/>
          </a:xfrm>
        </p:spPr>
        <p:txBody>
          <a:bodyPr>
            <a:normAutofit fontScale="55000" lnSpcReduction="20000"/>
          </a:bodyPr>
          <a:lstStyle/>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instrument[256]; </a:t>
            </a:r>
            <a:r>
              <a:rPr lang="en-US" b="1" dirty="0">
                <a:solidFill>
                  <a:schemeClr val="accent6"/>
                </a:solidFill>
                <a:latin typeface="Courier New" panose="02070309020205020404" pitchFamily="49" charset="0"/>
                <a:cs typeface="Courier New" panose="02070309020205020404" pitchFamily="49" charset="0"/>
              </a:rPr>
              <a:t>// forced not to be in the cache</a:t>
            </a: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x[10];</a:t>
            </a:r>
          </a:p>
          <a:p>
            <a:pPr fontAlgn="ct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legal_address</a:t>
            </a:r>
            <a:r>
              <a:rPr lang="en-US" b="1" dirty="0">
                <a:latin typeface="Courier New" panose="02070309020205020404" pitchFamily="49" charset="0"/>
                <a:cs typeface="Courier New" panose="02070309020205020404" pitchFamily="49" charset="0"/>
              </a:rPr>
              <a:t> = &lt;BETWEEN 0 AND 9&gt;; </a:t>
            </a:r>
            <a:r>
              <a:rPr lang="en-US" b="1" dirty="0">
                <a:solidFill>
                  <a:schemeClr val="accent6"/>
                </a:solidFill>
                <a:latin typeface="Courier New" panose="02070309020205020404" pitchFamily="49" charset="0"/>
                <a:cs typeface="Courier New" panose="02070309020205020404" pitchFamily="49" charset="0"/>
              </a:rPr>
              <a:t>// target address</a:t>
            </a:r>
            <a:endParaRPr lang="en-US" b="1" dirty="0">
              <a:latin typeface="Courier New" panose="02070309020205020404" pitchFamily="49" charset="0"/>
              <a:cs typeface="Courier New" panose="02070309020205020404" pitchFamily="49" charset="0"/>
            </a:endParaRPr>
          </a:p>
          <a:p>
            <a:pPr fontAlgn="ctr"/>
            <a:r>
              <a:rPr lang="en-US" b="1" dirty="0">
                <a:solidFill>
                  <a:schemeClr val="accent1"/>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target_address</a:t>
            </a:r>
            <a:r>
              <a:rPr lang="en-US" b="1" dirty="0">
                <a:latin typeface="Courier New" panose="02070309020205020404" pitchFamily="49" charset="0"/>
                <a:cs typeface="Courier New" panose="02070309020205020404" pitchFamily="49" charset="0"/>
              </a:rPr>
              <a:t> = 1000; </a:t>
            </a:r>
            <a:r>
              <a:rPr lang="en-US" b="1" dirty="0">
                <a:solidFill>
                  <a:schemeClr val="accent6"/>
                </a:solidFill>
                <a:latin typeface="Courier New" panose="02070309020205020404" pitchFamily="49" charset="0"/>
                <a:cs typeface="Courier New" panose="02070309020205020404" pitchFamily="49" charset="0"/>
              </a:rPr>
              <a:t>// target address</a:t>
            </a:r>
          </a:p>
          <a:p>
            <a:pPr algn="l" fontAlgn="ctr"/>
            <a:endParaRPr lang="en-US" b="1" dirty="0">
              <a:latin typeface="Courier New" panose="02070309020205020404" pitchFamily="49" charset="0"/>
              <a:cs typeface="Courier New" panose="02070309020205020404" pitchFamily="49" charset="0"/>
            </a:endParaRPr>
          </a:p>
          <a:p>
            <a:pPr algn="l" fontAlgn="ctr"/>
            <a:r>
              <a:rPr lang="en-US" b="1" dirty="0">
                <a:solidFill>
                  <a:schemeClr val="accent1"/>
                </a:solidFill>
                <a:latin typeface="Courier New" panose="02070309020205020404" pitchFamily="49" charset="0"/>
                <a:cs typeface="Courier New" panose="02070309020205020404" pitchFamily="49" charset="0"/>
              </a:rPr>
              <a:t>char</a:t>
            </a:r>
            <a:r>
              <a:rPr lang="en-US" b="1" dirty="0">
                <a:latin typeface="Courier New" panose="02070309020205020404" pitchFamily="49" charset="0"/>
                <a:cs typeface="Courier New" panose="02070309020205020404" pitchFamily="49" charset="0"/>
              </a:rPr>
              <a:t> secret;</a:t>
            </a:r>
          </a:p>
          <a:p>
            <a:pPr algn="l" fontAlgn="ctr"/>
            <a:endParaRPr lang="en-US" b="1" dirty="0">
              <a:latin typeface="Courier New" panose="02070309020205020404" pitchFamily="49" charset="0"/>
              <a:cs typeface="Courier New" panose="02070309020205020404" pitchFamily="49" charset="0"/>
            </a:endParaRPr>
          </a:p>
          <a:p>
            <a:pPr algn="l" fontAlgn="ctr"/>
            <a:r>
              <a:rPr lang="en-US" b="1" dirty="0">
                <a:solidFill>
                  <a:schemeClr val="accent6"/>
                </a:solidFill>
                <a:latin typeface="Courier New" panose="02070309020205020404" pitchFamily="49" charset="0"/>
                <a:cs typeface="Courier New" panose="02070309020205020404" pitchFamily="49" charset="0"/>
              </a:rPr>
              <a:t>// speculative execution poisoning</a:t>
            </a:r>
            <a:endParaRPr lang="en-US" b="1" dirty="0">
              <a:latin typeface="Courier New" panose="02070309020205020404" pitchFamily="49" charset="0"/>
              <a:cs typeface="Courier New" panose="02070309020205020404" pitchFamily="49" charset="0"/>
            </a:endParaRPr>
          </a:p>
          <a:p>
            <a:pPr fontAlgn="ct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(&lt;A LOT OF TIMES&gt;)</a:t>
            </a:r>
          </a:p>
          <a:p>
            <a:pPr fontAlgn="ctr"/>
            <a:r>
              <a:rPr lang="en-US" b="1" dirty="0">
                <a:latin typeface="Courier New" panose="02070309020205020404" pitchFamily="49" charset="0"/>
                <a:cs typeface="Courier New" panose="02070309020205020404" pitchFamily="49" charset="0"/>
              </a:rPr>
              <a:t>   if(</a:t>
            </a:r>
            <a:r>
              <a:rPr lang="en-US" b="1" dirty="0" err="1">
                <a:latin typeface="Courier New" panose="02070309020205020404" pitchFamily="49" charset="0"/>
                <a:cs typeface="Courier New" panose="02070309020205020404" pitchFamily="49" charset="0"/>
              </a:rPr>
              <a:t>legal_address</a:t>
            </a:r>
            <a:r>
              <a:rPr lang="en-US" b="1" dirty="0">
                <a:latin typeface="Courier New" panose="02070309020205020404" pitchFamily="49" charset="0"/>
                <a:cs typeface="Courier New" panose="02070309020205020404" pitchFamily="49" charset="0"/>
              </a:rPr>
              <a:t> &lt; 10)</a:t>
            </a:r>
          </a:p>
          <a:p>
            <a:pPr algn="l" fontAlgn="ctr"/>
            <a:r>
              <a:rPr lang="en-US" b="1" dirty="0">
                <a:latin typeface="Courier New" panose="02070309020205020404" pitchFamily="49" charset="0"/>
                <a:cs typeface="Courier New" panose="02070309020205020404" pitchFamily="49" charset="0"/>
              </a:rPr>
              <a:t>      secret = instrument[x[</a:t>
            </a:r>
            <a:r>
              <a:rPr lang="en-US" b="1" dirty="0" err="1">
                <a:latin typeface="Courier New" panose="02070309020205020404" pitchFamily="49" charset="0"/>
                <a:cs typeface="Courier New" panose="02070309020205020404" pitchFamily="49" charset="0"/>
              </a:rPr>
              <a:t>legal_address</a:t>
            </a:r>
            <a:r>
              <a:rPr lang="en-US" b="1" dirty="0">
                <a:latin typeface="Courier New" panose="02070309020205020404" pitchFamily="49" charset="0"/>
                <a:cs typeface="Courier New" panose="02070309020205020404" pitchFamily="49" charset="0"/>
              </a:rPr>
              <a:t>]];</a:t>
            </a:r>
          </a:p>
          <a:p>
            <a:pPr fontAlgn="ctr"/>
            <a:endParaRPr lang="en-US" b="1" dirty="0">
              <a:latin typeface="Courier New" panose="02070309020205020404" pitchFamily="49" charset="0"/>
              <a:cs typeface="Courier New" panose="02070309020205020404" pitchFamily="49" charset="0"/>
            </a:endParaRPr>
          </a:p>
          <a:p>
            <a:pPr fontAlgn="ctr"/>
            <a:r>
              <a:rPr lang="en-US" b="1" dirty="0">
                <a:latin typeface="Courier New" panose="02070309020205020404" pitchFamily="49" charset="0"/>
                <a:cs typeface="Courier New" panose="02070309020205020404" pitchFamily="49" charset="0"/>
              </a:rPr>
              <a:t>if(</a:t>
            </a:r>
            <a:r>
              <a:rPr lang="en-US" b="1" dirty="0" err="1">
                <a:latin typeface="Courier New" panose="02070309020205020404" pitchFamily="49" charset="0"/>
                <a:cs typeface="Courier New" panose="02070309020205020404" pitchFamily="49" charset="0"/>
              </a:rPr>
              <a:t>target_address</a:t>
            </a:r>
            <a:r>
              <a:rPr lang="en-US" b="1" dirty="0">
                <a:latin typeface="Courier New" panose="02070309020205020404" pitchFamily="49" charset="0"/>
                <a:cs typeface="Courier New" panose="02070309020205020404" pitchFamily="49" charset="0"/>
              </a:rPr>
              <a:t> &lt; 10)</a:t>
            </a:r>
          </a:p>
          <a:p>
            <a:pPr algn="l" fontAlgn="ctr"/>
            <a:r>
              <a:rPr lang="en-US" b="1" dirty="0">
                <a:latin typeface="Courier New" panose="02070309020205020404" pitchFamily="49" charset="0"/>
                <a:cs typeface="Courier New" panose="02070309020205020404" pitchFamily="49" charset="0"/>
              </a:rPr>
              <a:t>   secret = instrument[x[</a:t>
            </a:r>
            <a:r>
              <a:rPr lang="en-US" b="1" dirty="0" err="1">
                <a:latin typeface="Courier New" panose="02070309020205020404" pitchFamily="49" charset="0"/>
                <a:cs typeface="Courier New" panose="02070309020205020404" pitchFamily="49" charset="0"/>
              </a:rPr>
              <a:t>target_address</a:t>
            </a:r>
            <a:r>
              <a:rPr lang="en-US" b="1" dirty="0">
                <a:latin typeface="Courier New" panose="02070309020205020404" pitchFamily="49" charset="0"/>
                <a:cs typeface="Courier New" panose="02070309020205020404" pitchFamily="49" charset="0"/>
              </a:rPr>
              <a:t>]];</a:t>
            </a:r>
          </a:p>
          <a:p>
            <a:pPr algn="l" fontAlgn="ctr"/>
            <a:r>
              <a:rPr lang="en-US" b="1" dirty="0">
                <a:solidFill>
                  <a:schemeClr val="accent6"/>
                </a:solidFill>
                <a:latin typeface="Courier New" panose="02070309020205020404" pitchFamily="49" charset="0"/>
                <a:cs typeface="Courier New" panose="02070309020205020404" pitchFamily="49" charset="0"/>
              </a:rPr>
              <a:t>// secret does not contain the "secret value" because an exception has </a:t>
            </a:r>
          </a:p>
          <a:p>
            <a:pPr algn="l" fontAlgn="ctr"/>
            <a:r>
              <a:rPr lang="en-US" b="1" dirty="0">
                <a:solidFill>
                  <a:schemeClr val="accent6"/>
                </a:solidFill>
                <a:latin typeface="Courier New" panose="02070309020205020404" pitchFamily="49" charset="0"/>
                <a:cs typeface="Courier New" panose="02070309020205020404" pitchFamily="49" charset="0"/>
              </a:rPr>
              <a:t>// been raised but...instrument[x[address]] is now in the cache</a:t>
            </a:r>
          </a:p>
          <a:p>
            <a:pPr algn="l" fontAlgn="ctr"/>
            <a:r>
              <a:rPr lang="en-US" b="1" dirty="0">
                <a:latin typeface="Courier New" panose="02070309020205020404" pitchFamily="49" charset="0"/>
                <a:cs typeface="Courier New" panose="02070309020205020404" pitchFamily="49" charset="0"/>
              </a:rPr>
              <a:t>								 </a:t>
            </a:r>
          </a:p>
          <a:p>
            <a:pPr algn="l" fontAlgn="ct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(int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255;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	secret = instrument[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pPr algn="l" fontAlgn="ctr"/>
            <a:r>
              <a:rPr lang="en-US" b="1" dirty="0">
                <a:latin typeface="Courier New" panose="02070309020205020404" pitchFamily="49" charset="0"/>
                <a:cs typeface="Courier New" panose="02070309020205020404" pitchFamily="49" charset="0"/>
              </a:rPr>
              <a:t>}</a:t>
            </a:r>
          </a:p>
          <a:p>
            <a:pPr algn="l" fontAlgn="ctr"/>
            <a:r>
              <a:rPr lang="en-US" b="1" dirty="0">
                <a:solidFill>
                  <a:schemeClr val="accent6"/>
                </a:solidFill>
                <a:latin typeface="Courier New" panose="02070309020205020404" pitchFamily="49" charset="0"/>
                <a:cs typeface="Courier New" panose="02070309020205020404" pitchFamily="49" charset="0"/>
              </a:rPr>
              <a:t>// only when </a:t>
            </a:r>
            <a:r>
              <a:rPr lang="en-US" b="1" dirty="0" err="1">
                <a:solidFill>
                  <a:schemeClr val="accent6"/>
                </a:solidFill>
                <a:latin typeface="Courier New" panose="02070309020205020404" pitchFamily="49" charset="0"/>
                <a:cs typeface="Courier New" panose="02070309020205020404" pitchFamily="49" charset="0"/>
              </a:rPr>
              <a:t>i</a:t>
            </a:r>
            <a:r>
              <a:rPr lang="en-US" b="1" dirty="0">
                <a:solidFill>
                  <a:schemeClr val="accent6"/>
                </a:solidFill>
                <a:latin typeface="Courier New" panose="02070309020205020404" pitchFamily="49" charset="0"/>
                <a:cs typeface="Courier New" panose="02070309020205020404" pitchFamily="49" charset="0"/>
              </a:rPr>
              <a:t> == x[address] the read operation will be fast</a:t>
            </a:r>
          </a:p>
          <a:p>
            <a:pPr algn="l" fontAlgn="ctr"/>
            <a:r>
              <a:rPr lang="en-US" b="1" dirty="0">
                <a:solidFill>
                  <a:schemeClr val="accent6"/>
                </a:solidFill>
                <a:latin typeface="Courier New" panose="02070309020205020404" pitchFamily="49" charset="0"/>
                <a:cs typeface="Courier New" panose="02070309020205020404" pitchFamily="49" charset="0"/>
              </a:rPr>
              <a:t>//(because of a cache hit) therefore the secret value is </a:t>
            </a:r>
            <a:r>
              <a:rPr lang="en-US" b="1" dirty="0" err="1">
                <a:solidFill>
                  <a:schemeClr val="accent6"/>
                </a:solidFill>
                <a:latin typeface="Courier New" panose="02070309020205020404" pitchFamily="49" charset="0"/>
                <a:cs typeface="Courier New" panose="02070309020205020404" pitchFamily="49" charset="0"/>
              </a:rPr>
              <a:t>i</a:t>
            </a:r>
            <a:endParaRPr lang="en-US" b="1"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501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1" y="3008800"/>
            <a:ext cx="8581043" cy="840400"/>
          </a:xfrm>
        </p:spPr>
        <p:txBody>
          <a:bodyPr/>
          <a:lstStyle/>
          <a:p>
            <a:pPr algn="ctr"/>
            <a:r>
              <a:rPr lang="en-US" dirty="0"/>
              <a:t>Countermeasures</a:t>
            </a:r>
          </a:p>
        </p:txBody>
      </p:sp>
    </p:spTree>
    <p:extLst>
      <p:ext uri="{BB962C8B-B14F-4D97-AF65-F5344CB8AC3E}">
        <p14:creationId xmlns:p14="http://schemas.microsoft.com/office/powerpoint/2010/main" val="4945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a:t>
            </a:r>
          </a:p>
        </p:txBody>
      </p:sp>
      <p:sp>
        <p:nvSpPr>
          <p:cNvPr id="3" name="Content Placeholder 2"/>
          <p:cNvSpPr>
            <a:spLocks noGrp="1"/>
          </p:cNvSpPr>
          <p:nvPr>
            <p:ph idx="1"/>
          </p:nvPr>
        </p:nvSpPr>
        <p:spPr>
          <a:xfrm>
            <a:off x="288521" y="1422400"/>
            <a:ext cx="8667472" cy="4703763"/>
          </a:xfrm>
        </p:spPr>
        <p:txBody>
          <a:bodyPr>
            <a:normAutofit/>
          </a:bodyPr>
          <a:lstStyle/>
          <a:p>
            <a:pPr algn="l" fontAlgn="ctr"/>
            <a:r>
              <a:rPr lang="it-IT" dirty="0" err="1"/>
              <a:t>Existing</a:t>
            </a:r>
            <a:r>
              <a:rPr lang="it-IT" dirty="0"/>
              <a:t> </a:t>
            </a:r>
            <a:r>
              <a:rPr lang="it-IT" dirty="0" err="1"/>
              <a:t>solutions</a:t>
            </a:r>
            <a:r>
              <a:rPr lang="it-IT" dirty="0"/>
              <a:t> </a:t>
            </a:r>
            <a:r>
              <a:rPr lang="it-IT" dirty="0" err="1"/>
              <a:t>rely</a:t>
            </a:r>
            <a:r>
              <a:rPr lang="it-IT" dirty="0"/>
              <a:t> on:</a:t>
            </a:r>
          </a:p>
          <a:p>
            <a:pPr marL="1085850" lvl="1" indent="-342900" fontAlgn="ctr">
              <a:buFont typeface="Arial" panose="020B0604020202020204" pitchFamily="34" charset="0"/>
              <a:buChar char="•"/>
            </a:pPr>
            <a:r>
              <a:rPr lang="it-IT" dirty="0"/>
              <a:t>CPU </a:t>
            </a:r>
            <a:r>
              <a:rPr lang="it-IT" dirty="0" err="1"/>
              <a:t>architecture</a:t>
            </a:r>
            <a:r>
              <a:rPr lang="it-IT" dirty="0"/>
              <a:t> </a:t>
            </a:r>
            <a:r>
              <a:rPr lang="it-IT" dirty="0" err="1"/>
              <a:t>modifications</a:t>
            </a:r>
            <a:r>
              <a:rPr lang="it-IT" dirty="0"/>
              <a:t> to make </a:t>
            </a:r>
            <a:r>
              <a:rPr lang="it-IT" dirty="0" err="1"/>
              <a:t>execution</a:t>
            </a:r>
            <a:r>
              <a:rPr lang="it-IT" dirty="0"/>
              <a:t> time </a:t>
            </a:r>
            <a:r>
              <a:rPr lang="it-IT" dirty="0" err="1"/>
              <a:t>constant</a:t>
            </a:r>
            <a:endParaRPr lang="it-IT" dirty="0"/>
          </a:p>
          <a:p>
            <a:pPr marL="1943100" lvl="3" indent="-342900" fontAlgn="ctr">
              <a:buFont typeface="Arial" panose="020B0604020202020204" pitchFamily="34" charset="0"/>
              <a:buChar char="•"/>
            </a:pPr>
            <a:r>
              <a:rPr lang="it-IT" dirty="0"/>
              <a:t>Applied </a:t>
            </a:r>
            <a:r>
              <a:rPr lang="it-IT" dirty="0" err="1"/>
              <a:t>during</a:t>
            </a:r>
            <a:r>
              <a:rPr lang="it-IT" dirty="0"/>
              <a:t> CPU design (</a:t>
            </a:r>
            <a:r>
              <a:rPr lang="it-IT" dirty="0" err="1"/>
              <a:t>not</a:t>
            </a:r>
            <a:r>
              <a:rPr lang="it-IT" dirty="0"/>
              <a:t> </a:t>
            </a:r>
            <a:r>
              <a:rPr lang="it-IT" dirty="0" err="1"/>
              <a:t>applicable</a:t>
            </a:r>
            <a:r>
              <a:rPr lang="it-IT" dirty="0"/>
              <a:t> on </a:t>
            </a:r>
            <a:r>
              <a:rPr lang="it-IT" dirty="0" err="1"/>
              <a:t>existing</a:t>
            </a:r>
            <a:r>
              <a:rPr lang="it-IT" dirty="0"/>
              <a:t> models)</a:t>
            </a:r>
          </a:p>
          <a:p>
            <a:pPr marL="1943100" lvl="3" indent="-342900" fontAlgn="ctr">
              <a:buFont typeface="Arial" panose="020B0604020202020204" pitchFamily="34" charset="0"/>
              <a:buChar char="•"/>
            </a:pPr>
            <a:r>
              <a:rPr lang="it-IT" dirty="0"/>
              <a:t>Platform-</a:t>
            </a:r>
            <a:r>
              <a:rPr lang="it-IT" dirty="0" err="1"/>
              <a:t>dependent</a:t>
            </a:r>
            <a:endParaRPr lang="it-IT" dirty="0"/>
          </a:p>
          <a:p>
            <a:pPr marL="1943100" lvl="3" indent="-342900" fontAlgn="ctr">
              <a:buFont typeface="Arial" panose="020B0604020202020204" pitchFamily="34" charset="0"/>
              <a:buChar char="•"/>
            </a:pPr>
            <a:r>
              <a:rPr lang="it-IT" dirty="0" err="1"/>
              <a:t>Reduced</a:t>
            </a:r>
            <a:r>
              <a:rPr lang="it-IT" dirty="0"/>
              <a:t> performance</a:t>
            </a:r>
          </a:p>
          <a:p>
            <a:pPr marL="1943100" lvl="3" indent="-342900" fontAlgn="ctr">
              <a:buFont typeface="Arial" panose="020B0604020202020204" pitchFamily="34" charset="0"/>
              <a:buChar char="•"/>
            </a:pPr>
            <a:endParaRPr lang="it-IT" dirty="0"/>
          </a:p>
          <a:p>
            <a:pPr marL="1085850" lvl="1" indent="-342900" fontAlgn="ctr">
              <a:buFont typeface="Arial" panose="020B0604020202020204" pitchFamily="34" charset="0"/>
              <a:buChar char="•"/>
            </a:pPr>
            <a:r>
              <a:rPr lang="it-IT" dirty="0"/>
              <a:t>Operating system </a:t>
            </a:r>
            <a:r>
              <a:rPr lang="it-IT" dirty="0" err="1"/>
              <a:t>intervention</a:t>
            </a:r>
            <a:r>
              <a:rPr lang="it-IT" dirty="0"/>
              <a:t> (</a:t>
            </a:r>
            <a:r>
              <a:rPr lang="it-IT" dirty="0" err="1"/>
              <a:t>deny</a:t>
            </a:r>
            <a:r>
              <a:rPr lang="it-IT" dirty="0"/>
              <a:t> cache sharing, </a:t>
            </a:r>
            <a:r>
              <a:rPr lang="it-IT" dirty="0" err="1"/>
              <a:t>periodically</a:t>
            </a:r>
            <a:r>
              <a:rPr lang="it-IT" dirty="0"/>
              <a:t> cache flush, </a:t>
            </a:r>
            <a:r>
              <a:rPr lang="it-IT" dirty="0" err="1"/>
              <a:t>add</a:t>
            </a:r>
            <a:r>
              <a:rPr lang="it-IT" dirty="0"/>
              <a:t> delays in </a:t>
            </a:r>
            <a:r>
              <a:rPr lang="it-IT" dirty="0" err="1"/>
              <a:t>program</a:t>
            </a:r>
            <a:r>
              <a:rPr lang="it-IT" dirty="0"/>
              <a:t> </a:t>
            </a:r>
            <a:r>
              <a:rPr lang="it-IT" dirty="0" err="1"/>
              <a:t>execution</a:t>
            </a:r>
            <a:r>
              <a:rPr lang="it-IT" dirty="0"/>
              <a:t>)</a:t>
            </a:r>
          </a:p>
          <a:p>
            <a:pPr marL="1943100" lvl="3" indent="-342900" fontAlgn="ctr">
              <a:buFont typeface="Arial" panose="020B0604020202020204" pitchFamily="34" charset="0"/>
              <a:buChar char="•"/>
            </a:pPr>
            <a:r>
              <a:rPr lang="it-IT" dirty="0" err="1"/>
              <a:t>Reduced</a:t>
            </a:r>
            <a:r>
              <a:rPr lang="it-IT" dirty="0"/>
              <a:t> performance</a:t>
            </a:r>
          </a:p>
        </p:txBody>
      </p:sp>
    </p:spTree>
    <p:extLst>
      <p:ext uri="{BB962C8B-B14F-4D97-AF65-F5344CB8AC3E}">
        <p14:creationId xmlns:p14="http://schemas.microsoft.com/office/powerpoint/2010/main" val="3333877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a:t>
            </a:r>
          </a:p>
        </p:txBody>
      </p:sp>
      <p:sp>
        <p:nvSpPr>
          <p:cNvPr id="3" name="Content Placeholder 2"/>
          <p:cNvSpPr>
            <a:spLocks noGrp="1"/>
          </p:cNvSpPr>
          <p:nvPr>
            <p:ph idx="1"/>
          </p:nvPr>
        </p:nvSpPr>
        <p:spPr>
          <a:xfrm>
            <a:off x="288521" y="1422400"/>
            <a:ext cx="8667472" cy="4703763"/>
          </a:xfrm>
        </p:spPr>
        <p:txBody>
          <a:bodyPr>
            <a:normAutofit/>
          </a:bodyPr>
          <a:lstStyle/>
          <a:p>
            <a:pPr algn="l" fontAlgn="ctr"/>
            <a:r>
              <a:rPr lang="it-IT" dirty="0" err="1"/>
              <a:t>Existing</a:t>
            </a:r>
            <a:r>
              <a:rPr lang="it-IT" dirty="0"/>
              <a:t> </a:t>
            </a:r>
            <a:r>
              <a:rPr lang="it-IT" dirty="0" err="1"/>
              <a:t>solutions</a:t>
            </a:r>
            <a:r>
              <a:rPr lang="it-IT" dirty="0"/>
              <a:t> </a:t>
            </a:r>
            <a:r>
              <a:rPr lang="it-IT" dirty="0" err="1"/>
              <a:t>rely</a:t>
            </a:r>
            <a:r>
              <a:rPr lang="it-IT" dirty="0"/>
              <a:t> on:</a:t>
            </a:r>
          </a:p>
          <a:p>
            <a:pPr marL="1085850" lvl="1" indent="-342900" fontAlgn="ctr">
              <a:buFont typeface="Arial" panose="020B0604020202020204" pitchFamily="34" charset="0"/>
              <a:buChar char="•"/>
            </a:pPr>
            <a:r>
              <a:rPr lang="it-IT" dirty="0" err="1"/>
              <a:t>Program’s</a:t>
            </a:r>
            <a:r>
              <a:rPr lang="it-IT" dirty="0"/>
              <a:t> control-flow </a:t>
            </a:r>
            <a:r>
              <a:rPr lang="it-IT" dirty="0" err="1"/>
              <a:t>manipulation</a:t>
            </a:r>
            <a:r>
              <a:rPr lang="it-IT" dirty="0"/>
              <a:t> </a:t>
            </a:r>
            <a:r>
              <a:rPr lang="it-IT" dirty="0" err="1"/>
              <a:t>at</a:t>
            </a:r>
            <a:r>
              <a:rPr lang="it-IT" dirty="0"/>
              <a:t> compile-time</a:t>
            </a:r>
          </a:p>
          <a:p>
            <a:pPr marL="1943100" lvl="3" indent="-342900" fontAlgn="ctr">
              <a:buFont typeface="Arial" panose="020B0604020202020204" pitchFamily="34" charset="0"/>
              <a:buChar char="•"/>
            </a:pPr>
            <a:r>
              <a:rPr lang="it-IT" dirty="0" err="1"/>
              <a:t>Reduced</a:t>
            </a:r>
            <a:r>
              <a:rPr lang="it-IT" dirty="0"/>
              <a:t> performance</a:t>
            </a:r>
          </a:p>
          <a:p>
            <a:pPr marL="1943100" lvl="3" indent="-342900" fontAlgn="ctr">
              <a:buFont typeface="Arial" panose="020B0604020202020204" pitchFamily="34" charset="0"/>
              <a:buChar char="•"/>
            </a:pPr>
            <a:endParaRPr lang="it-IT" dirty="0"/>
          </a:p>
          <a:p>
            <a:pPr marL="1085850" lvl="1" indent="-342900" fontAlgn="ctr">
              <a:buFont typeface="Arial" panose="020B0604020202020204" pitchFamily="34" charset="0"/>
              <a:buChar char="•"/>
            </a:pPr>
            <a:r>
              <a:rPr lang="it-IT" dirty="0"/>
              <a:t>Machine Learning </a:t>
            </a:r>
            <a:r>
              <a:rPr lang="it-IT" dirty="0" err="1"/>
              <a:t>applied</a:t>
            </a:r>
            <a:r>
              <a:rPr lang="it-IT" dirty="0"/>
              <a:t> </a:t>
            </a:r>
            <a:r>
              <a:rPr lang="it-IT" dirty="0" err="1"/>
              <a:t>at</a:t>
            </a:r>
            <a:r>
              <a:rPr lang="it-IT" dirty="0"/>
              <a:t> the server- or </a:t>
            </a:r>
            <a:r>
              <a:rPr lang="it-IT" dirty="0" err="1"/>
              <a:t>at</a:t>
            </a:r>
            <a:r>
              <a:rPr lang="it-IT" dirty="0"/>
              <a:t> the data center-</a:t>
            </a:r>
            <a:r>
              <a:rPr lang="it-IT" dirty="0" err="1"/>
              <a:t>level</a:t>
            </a:r>
            <a:endParaRPr lang="it-IT" dirty="0"/>
          </a:p>
          <a:p>
            <a:pPr marL="1943100" lvl="3" indent="-342900" fontAlgn="ctr">
              <a:buFont typeface="Arial" panose="020B0604020202020204" pitchFamily="34" charset="0"/>
              <a:buChar char="•"/>
            </a:pPr>
            <a:r>
              <a:rPr lang="it-IT" dirty="0"/>
              <a:t>Limited </a:t>
            </a:r>
            <a:r>
              <a:rPr lang="it-IT" dirty="0" err="1"/>
              <a:t>applicability</a:t>
            </a:r>
            <a:r>
              <a:rPr lang="it-IT" dirty="0"/>
              <a:t> due to high </a:t>
            </a:r>
            <a:r>
              <a:rPr lang="it-IT" dirty="0" err="1"/>
              <a:t>resource</a:t>
            </a:r>
            <a:r>
              <a:rPr lang="it-IT" dirty="0"/>
              <a:t> </a:t>
            </a:r>
            <a:r>
              <a:rPr lang="it-IT" dirty="0" err="1"/>
              <a:t>requirements</a:t>
            </a:r>
            <a:endParaRPr lang="it-IT" dirty="0"/>
          </a:p>
        </p:txBody>
      </p:sp>
    </p:spTree>
    <p:extLst>
      <p:ext uri="{BB962C8B-B14F-4D97-AF65-F5344CB8AC3E}">
        <p14:creationId xmlns:p14="http://schemas.microsoft.com/office/powerpoint/2010/main" val="1962100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6" name="Content Placeholder 1">
            <a:extLst>
              <a:ext uri="{FF2B5EF4-FFF2-40B4-BE49-F238E27FC236}">
                <a16:creationId xmlns:a16="http://schemas.microsoft.com/office/drawing/2014/main" id="{B60B5E7A-43B8-305E-E92A-30EE4D039312}"/>
              </a:ext>
            </a:extLst>
          </p:cNvPr>
          <p:cNvSpPr>
            <a:spLocks noGrp="1"/>
          </p:cNvSpPr>
          <p:nvPr>
            <p:ph idx="1"/>
          </p:nvPr>
        </p:nvSpPr>
        <p:spPr>
          <a:xfrm>
            <a:off x="384696" y="1819966"/>
            <a:ext cx="8484868" cy="4306198"/>
          </a:xfrm>
        </p:spPr>
        <p:txBody>
          <a:bodyPr/>
          <a:lstStyle/>
          <a:p>
            <a:r>
              <a:rPr lang="en-US" dirty="0"/>
              <a:t>Observe and </a:t>
            </a:r>
            <a:r>
              <a:rPr lang="en-US" dirty="0" err="1"/>
              <a:t>analyse</a:t>
            </a:r>
            <a:r>
              <a:rPr lang="en-US" dirty="0"/>
              <a:t> the fetching activity of the CPU to </a:t>
            </a:r>
            <a:r>
              <a:rPr lang="en-US" b="1" dirty="0"/>
              <a:t>identify anomalous working conditions</a:t>
            </a:r>
          </a:p>
          <a:p>
            <a:endParaRPr lang="en-US" b="1" dirty="0"/>
          </a:p>
        </p:txBody>
      </p:sp>
      <p:pic>
        <p:nvPicPr>
          <p:cNvPr id="7" name="Immagine 6">
            <a:extLst>
              <a:ext uri="{FF2B5EF4-FFF2-40B4-BE49-F238E27FC236}">
                <a16:creationId xmlns:a16="http://schemas.microsoft.com/office/drawing/2014/main" id="{13D9829F-2985-4C02-6228-2F0ABAFFA543}"/>
              </a:ext>
            </a:extLst>
          </p:cNvPr>
          <p:cNvPicPr>
            <a:picLocks noChangeAspect="1"/>
          </p:cNvPicPr>
          <p:nvPr/>
        </p:nvPicPr>
        <p:blipFill>
          <a:blip r:embed="rId2"/>
          <a:srcRect/>
          <a:stretch/>
        </p:blipFill>
        <p:spPr>
          <a:xfrm>
            <a:off x="2882020" y="2569499"/>
            <a:ext cx="5877284" cy="2976317"/>
          </a:xfrm>
          <a:prstGeom prst="rect">
            <a:avLst/>
          </a:prstGeom>
        </p:spPr>
      </p:pic>
      <p:sp>
        <p:nvSpPr>
          <p:cNvPr id="8" name="Rectangle 1">
            <a:extLst>
              <a:ext uri="{FF2B5EF4-FFF2-40B4-BE49-F238E27FC236}">
                <a16:creationId xmlns:a16="http://schemas.microsoft.com/office/drawing/2014/main" id="{9AE76F37-7E9F-6D59-20CA-CC2DB6CB9B01}"/>
              </a:ext>
            </a:extLst>
          </p:cNvPr>
          <p:cNvSpPr>
            <a:spLocks noChangeArrowheads="1"/>
          </p:cNvSpPr>
          <p:nvPr/>
        </p:nvSpPr>
        <p:spPr bwMode="auto">
          <a:xfrm>
            <a:off x="0" y="5844800"/>
            <a:ext cx="9049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Processor Security: Detecting Microarchitectural Attacks via Count-Min Sketches, </a:t>
            </a:r>
            <a:r>
              <a:rPr lang="en-US" sz="1000" dirty="0" err="1"/>
              <a:t>Kerem</a:t>
            </a:r>
            <a:r>
              <a:rPr lang="en-US" sz="1000" dirty="0"/>
              <a:t> </a:t>
            </a:r>
            <a:r>
              <a:rPr lang="en-US" sz="1000" dirty="0" err="1"/>
              <a:t>Arıkan</a:t>
            </a:r>
            <a:r>
              <a:rPr lang="en-US" sz="1000" dirty="0"/>
              <a:t> </a:t>
            </a:r>
            <a:r>
              <a:rPr lang="en-US" sz="1000" i="1" dirty="0"/>
              <a:t>et al.</a:t>
            </a:r>
            <a:r>
              <a:rPr lang="en-US" sz="1000" dirty="0"/>
              <a:t>, In IEEE Transactions on Very Large Scale Integration Systems, vol. 30, no. 7, pp. 938-951, July 2022</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
        <p:nvSpPr>
          <p:cNvPr id="9" name="Content Placeholder 1">
            <a:extLst>
              <a:ext uri="{FF2B5EF4-FFF2-40B4-BE49-F238E27FC236}">
                <a16:creationId xmlns:a16="http://schemas.microsoft.com/office/drawing/2014/main" id="{221E80C1-F1A8-85A1-A447-27AA51DF2F7E}"/>
              </a:ext>
            </a:extLst>
          </p:cNvPr>
          <p:cNvSpPr txBox="1">
            <a:spLocks/>
          </p:cNvSpPr>
          <p:nvPr/>
        </p:nvSpPr>
        <p:spPr>
          <a:xfrm>
            <a:off x="384695" y="979566"/>
            <a:ext cx="11441390"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Solution</a:t>
            </a:r>
          </a:p>
        </p:txBody>
      </p:sp>
    </p:spTree>
    <p:extLst>
      <p:ext uri="{BB962C8B-B14F-4D97-AF65-F5344CB8AC3E}">
        <p14:creationId xmlns:p14="http://schemas.microsoft.com/office/powerpoint/2010/main" val="1193054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6" name="Content Placeholder 1">
            <a:extLst>
              <a:ext uri="{FF2B5EF4-FFF2-40B4-BE49-F238E27FC236}">
                <a16:creationId xmlns:a16="http://schemas.microsoft.com/office/drawing/2014/main" id="{B60B5E7A-43B8-305E-E92A-30EE4D039312}"/>
              </a:ext>
            </a:extLst>
          </p:cNvPr>
          <p:cNvSpPr>
            <a:spLocks noGrp="1"/>
          </p:cNvSpPr>
          <p:nvPr>
            <p:ph idx="1"/>
          </p:nvPr>
        </p:nvSpPr>
        <p:spPr>
          <a:xfrm>
            <a:off x="384696" y="1819966"/>
            <a:ext cx="8484868" cy="4306198"/>
          </a:xfrm>
        </p:spPr>
        <p:txBody>
          <a:bodyPr/>
          <a:lstStyle/>
          <a:p>
            <a:r>
              <a:rPr lang="en-US" i="1" dirty="0"/>
              <a:t>Teach </a:t>
            </a:r>
            <a:r>
              <a:rPr lang="en-US" dirty="0"/>
              <a:t>to the system the </a:t>
            </a:r>
            <a:r>
              <a:rPr lang="en-US" i="1" dirty="0"/>
              <a:t>signatures </a:t>
            </a:r>
            <a:r>
              <a:rPr lang="en-US" dirty="0"/>
              <a:t>of the attacks and the expected occurrence frequencies</a:t>
            </a:r>
          </a:p>
          <a:p>
            <a:pPr marL="342900" indent="-342900">
              <a:buFont typeface="Arial" panose="020B0604020202020204" pitchFamily="34" charset="0"/>
              <a:buChar char="•"/>
            </a:pPr>
            <a:endParaRPr lang="en-US" dirty="0"/>
          </a:p>
          <a:p>
            <a:r>
              <a:rPr lang="en-US" dirty="0"/>
              <a:t>The </a:t>
            </a:r>
            <a:r>
              <a:rPr lang="en-US" i="1" dirty="0"/>
              <a:t>Probabilistic Data Structures</a:t>
            </a:r>
            <a:r>
              <a:rPr lang="en-US" dirty="0"/>
              <a:t> called </a:t>
            </a:r>
            <a:r>
              <a:rPr lang="en-US" b="1" dirty="0"/>
              <a:t>Count-min Sketches (CMSs)</a:t>
            </a:r>
            <a:r>
              <a:rPr lang="en-US" dirty="0"/>
              <a:t> have been used  for this purpose</a:t>
            </a:r>
          </a:p>
        </p:txBody>
      </p:sp>
      <p:sp>
        <p:nvSpPr>
          <p:cNvPr id="8" name="Rectangle 1">
            <a:extLst>
              <a:ext uri="{FF2B5EF4-FFF2-40B4-BE49-F238E27FC236}">
                <a16:creationId xmlns:a16="http://schemas.microsoft.com/office/drawing/2014/main" id="{9AE76F37-7E9F-6D59-20CA-CC2DB6CB9B01}"/>
              </a:ext>
            </a:extLst>
          </p:cNvPr>
          <p:cNvSpPr>
            <a:spLocks noChangeArrowheads="1"/>
          </p:cNvSpPr>
          <p:nvPr/>
        </p:nvSpPr>
        <p:spPr bwMode="auto">
          <a:xfrm>
            <a:off x="0" y="5844800"/>
            <a:ext cx="9049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Processor Security: Detecting Microarchitectural Attacks via Count-Min Sketches, </a:t>
            </a:r>
            <a:r>
              <a:rPr lang="en-US" sz="1000" dirty="0" err="1"/>
              <a:t>Kerem</a:t>
            </a:r>
            <a:r>
              <a:rPr lang="en-US" sz="1000" dirty="0"/>
              <a:t> </a:t>
            </a:r>
            <a:r>
              <a:rPr lang="en-US" sz="1000" dirty="0" err="1"/>
              <a:t>Arıkan</a:t>
            </a:r>
            <a:r>
              <a:rPr lang="en-US" sz="1000" dirty="0"/>
              <a:t> </a:t>
            </a:r>
            <a:r>
              <a:rPr lang="en-US" sz="1000" i="1" dirty="0"/>
              <a:t>et al.</a:t>
            </a:r>
            <a:r>
              <a:rPr lang="en-US" sz="1000" dirty="0"/>
              <a:t>, In IEEE Transactions on Very Large Scale Integration Systems, vol. 30, no. 7, pp. 938-951, July 2022</a:t>
            </a:r>
            <a:endParaRPr kumimoji="0" lang="it-IT" altLang="it-IT" sz="1000" b="0" i="1" strike="noStrike" cap="none" normalizeH="0" baseline="0" dirty="0">
              <a:ln>
                <a:noFill/>
              </a:ln>
              <a:solidFill>
                <a:schemeClr val="tx1"/>
              </a:solidFill>
              <a:effectLst/>
              <a:latin typeface="Arial" panose="020B0604020202020204" pitchFamily="34" charset="0"/>
            </a:endParaRPr>
          </a:p>
        </p:txBody>
      </p:sp>
      <p:sp>
        <p:nvSpPr>
          <p:cNvPr id="9" name="Content Placeholder 1">
            <a:extLst>
              <a:ext uri="{FF2B5EF4-FFF2-40B4-BE49-F238E27FC236}">
                <a16:creationId xmlns:a16="http://schemas.microsoft.com/office/drawing/2014/main" id="{221E80C1-F1A8-85A1-A447-27AA51DF2F7E}"/>
              </a:ext>
            </a:extLst>
          </p:cNvPr>
          <p:cNvSpPr txBox="1">
            <a:spLocks/>
          </p:cNvSpPr>
          <p:nvPr/>
        </p:nvSpPr>
        <p:spPr>
          <a:xfrm>
            <a:off x="384695" y="979566"/>
            <a:ext cx="11441390"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Solution</a:t>
            </a:r>
          </a:p>
        </p:txBody>
      </p:sp>
    </p:spTree>
    <p:extLst>
      <p:ext uri="{BB962C8B-B14F-4D97-AF65-F5344CB8AC3E}">
        <p14:creationId xmlns:p14="http://schemas.microsoft.com/office/powerpoint/2010/main" val="2110210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6" name="Content Placeholder 2">
            <a:extLst>
              <a:ext uri="{FF2B5EF4-FFF2-40B4-BE49-F238E27FC236}">
                <a16:creationId xmlns:a16="http://schemas.microsoft.com/office/drawing/2014/main" id="{E831172E-AB47-C809-D215-A6BBC3C98B06}"/>
              </a:ext>
            </a:extLst>
          </p:cNvPr>
          <p:cNvSpPr>
            <a:spLocks noGrp="1"/>
          </p:cNvSpPr>
          <p:nvPr>
            <p:ph idx="1"/>
          </p:nvPr>
        </p:nvSpPr>
        <p:spPr>
          <a:xfrm>
            <a:off x="288521" y="1632247"/>
            <a:ext cx="8581043" cy="4493916"/>
          </a:xfrm>
        </p:spPr>
        <p:txBody>
          <a:bodyPr/>
          <a:lstStyle/>
          <a:p>
            <a:pPr algn="l" fontAlgn="ctr"/>
            <a:r>
              <a:rPr lang="it-IT" dirty="0"/>
              <a:t>Like Bloom filters (</a:t>
            </a:r>
            <a:r>
              <a:rPr lang="it-IT" dirty="0" err="1"/>
              <a:t>see</a:t>
            </a:r>
            <a:r>
              <a:rPr lang="it-IT" dirty="0"/>
              <a:t> </a:t>
            </a:r>
            <a:r>
              <a:rPr lang="it-IT" dirty="0" err="1"/>
              <a:t>previous</a:t>
            </a:r>
            <a:r>
              <a:rPr lang="it-IT" dirty="0"/>
              <a:t> slides) </a:t>
            </a:r>
            <a:r>
              <a:rPr lang="it-IT" dirty="0" err="1"/>
              <a:t>but</a:t>
            </a:r>
            <a:r>
              <a:rPr lang="it-IT" dirty="0"/>
              <a:t> </a:t>
            </a:r>
            <a:r>
              <a:rPr lang="it-IT" dirty="0" err="1"/>
              <a:t>instead</a:t>
            </a:r>
            <a:r>
              <a:rPr lang="it-IT" dirty="0"/>
              <a:t> of </a:t>
            </a:r>
            <a:r>
              <a:rPr lang="it-IT" dirty="0" err="1"/>
              <a:t>estimating</a:t>
            </a:r>
            <a:r>
              <a:rPr lang="it-IT" dirty="0"/>
              <a:t> the </a:t>
            </a:r>
            <a:r>
              <a:rPr lang="it-IT" dirty="0" err="1"/>
              <a:t>presence</a:t>
            </a:r>
            <a:r>
              <a:rPr lang="it-IT" dirty="0"/>
              <a:t>/</a:t>
            </a:r>
            <a:r>
              <a:rPr lang="it-IT" dirty="0" err="1"/>
              <a:t>absence</a:t>
            </a:r>
            <a:r>
              <a:rPr lang="it-IT" dirty="0"/>
              <a:t> of an </a:t>
            </a:r>
            <a:r>
              <a:rPr lang="it-IT" dirty="0" err="1"/>
              <a:t>element</a:t>
            </a:r>
            <a:r>
              <a:rPr lang="it-IT" dirty="0"/>
              <a:t> </a:t>
            </a:r>
            <a:r>
              <a:rPr lang="it-IT" dirty="0" err="1"/>
              <a:t>into</a:t>
            </a:r>
            <a:r>
              <a:rPr lang="it-IT" dirty="0"/>
              <a:t> a set, </a:t>
            </a:r>
            <a:r>
              <a:rPr lang="it-IT" dirty="0" err="1"/>
              <a:t>CMSs</a:t>
            </a:r>
            <a:r>
              <a:rPr lang="it-IT" dirty="0"/>
              <a:t> estimate the </a:t>
            </a:r>
            <a:r>
              <a:rPr lang="it-IT" dirty="0" err="1"/>
              <a:t>occurrence</a:t>
            </a:r>
            <a:r>
              <a:rPr lang="it-IT" dirty="0"/>
              <a:t> </a:t>
            </a:r>
            <a:r>
              <a:rPr lang="it-IT" dirty="0" err="1"/>
              <a:t>frequence</a:t>
            </a:r>
            <a:endParaRPr lang="it-IT" dirty="0"/>
          </a:p>
        </p:txBody>
      </p:sp>
      <p:pic>
        <p:nvPicPr>
          <p:cNvPr id="4" name="Immagine 3">
            <a:extLst>
              <a:ext uri="{FF2B5EF4-FFF2-40B4-BE49-F238E27FC236}">
                <a16:creationId xmlns:a16="http://schemas.microsoft.com/office/drawing/2014/main" id="{2B6662CF-A18F-2858-C1A4-674345475DB8}"/>
              </a:ext>
            </a:extLst>
          </p:cNvPr>
          <p:cNvPicPr>
            <a:picLocks noChangeAspect="1"/>
          </p:cNvPicPr>
          <p:nvPr/>
        </p:nvPicPr>
        <p:blipFill>
          <a:blip r:embed="rId2"/>
          <a:srcRect/>
          <a:stretch/>
        </p:blipFill>
        <p:spPr>
          <a:xfrm>
            <a:off x="1539215" y="2943558"/>
            <a:ext cx="6263095" cy="1547352"/>
          </a:xfrm>
          <a:prstGeom prst="rect">
            <a:avLst/>
          </a:prstGeom>
        </p:spPr>
      </p:pic>
      <p:pic>
        <p:nvPicPr>
          <p:cNvPr id="7" name="Immagine 6">
            <a:extLst>
              <a:ext uri="{FF2B5EF4-FFF2-40B4-BE49-F238E27FC236}">
                <a16:creationId xmlns:a16="http://schemas.microsoft.com/office/drawing/2014/main" id="{7826073F-AC3F-557E-A31D-C1DB18A66501}"/>
              </a:ext>
            </a:extLst>
          </p:cNvPr>
          <p:cNvPicPr>
            <a:picLocks noChangeAspect="1"/>
          </p:cNvPicPr>
          <p:nvPr/>
        </p:nvPicPr>
        <p:blipFill>
          <a:blip r:embed="rId3"/>
          <a:srcRect/>
          <a:stretch/>
        </p:blipFill>
        <p:spPr>
          <a:xfrm>
            <a:off x="1539214" y="4604438"/>
            <a:ext cx="6263095" cy="1547352"/>
          </a:xfrm>
          <a:prstGeom prst="rect">
            <a:avLst/>
          </a:prstGeom>
        </p:spPr>
      </p:pic>
      <p:cxnSp>
        <p:nvCxnSpPr>
          <p:cNvPr id="10" name="Connettore 2 9">
            <a:extLst>
              <a:ext uri="{FF2B5EF4-FFF2-40B4-BE49-F238E27FC236}">
                <a16:creationId xmlns:a16="http://schemas.microsoft.com/office/drawing/2014/main" id="{EF1F4A86-4EB0-3E1E-9BB6-F4C452F63969}"/>
              </a:ext>
            </a:extLst>
          </p:cNvPr>
          <p:cNvCxnSpPr>
            <a:cxnSpLocks/>
          </p:cNvCxnSpPr>
          <p:nvPr/>
        </p:nvCxnSpPr>
        <p:spPr>
          <a:xfrm flipH="1">
            <a:off x="5725682" y="3717234"/>
            <a:ext cx="538385" cy="384172"/>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13" name="Connettore 2 12">
            <a:extLst>
              <a:ext uri="{FF2B5EF4-FFF2-40B4-BE49-F238E27FC236}">
                <a16:creationId xmlns:a16="http://schemas.microsoft.com/office/drawing/2014/main" id="{EC23709D-DE95-ACE2-4BA7-3F4469E9AF63}"/>
              </a:ext>
            </a:extLst>
          </p:cNvPr>
          <p:cNvCxnSpPr>
            <a:cxnSpLocks/>
          </p:cNvCxnSpPr>
          <p:nvPr/>
        </p:nvCxnSpPr>
        <p:spPr>
          <a:xfrm flipH="1">
            <a:off x="6127337" y="5378114"/>
            <a:ext cx="136730" cy="375058"/>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3" name="Connettore 2 2">
            <a:extLst>
              <a:ext uri="{FF2B5EF4-FFF2-40B4-BE49-F238E27FC236}">
                <a16:creationId xmlns:a16="http://schemas.microsoft.com/office/drawing/2014/main" id="{055949B6-B620-60D8-CF13-A0F36037CE87}"/>
              </a:ext>
            </a:extLst>
          </p:cNvPr>
          <p:cNvCxnSpPr>
            <a:cxnSpLocks/>
          </p:cNvCxnSpPr>
          <p:nvPr/>
        </p:nvCxnSpPr>
        <p:spPr>
          <a:xfrm flipH="1">
            <a:off x="2127903" y="5378114"/>
            <a:ext cx="888762" cy="375058"/>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
        <p:nvSpPr>
          <p:cNvPr id="11" name="CasellaDiTesto 10">
            <a:extLst>
              <a:ext uri="{FF2B5EF4-FFF2-40B4-BE49-F238E27FC236}">
                <a16:creationId xmlns:a16="http://schemas.microsoft.com/office/drawing/2014/main" id="{28B79C63-1567-04B3-A30A-D071B05C408E}"/>
              </a:ext>
            </a:extLst>
          </p:cNvPr>
          <p:cNvSpPr txBox="1"/>
          <p:nvPr/>
        </p:nvSpPr>
        <p:spPr>
          <a:xfrm>
            <a:off x="401652" y="4101406"/>
            <a:ext cx="1509330" cy="369332"/>
          </a:xfrm>
          <a:prstGeom prst="rect">
            <a:avLst/>
          </a:prstGeom>
          <a:noFill/>
        </p:spPr>
        <p:txBody>
          <a:bodyPr wrap="square" rtlCol="0">
            <a:spAutoFit/>
          </a:bodyPr>
          <a:lstStyle/>
          <a:p>
            <a:r>
              <a:rPr lang="it-IT" dirty="0"/>
              <a:t>Counter 1</a:t>
            </a:r>
          </a:p>
        </p:txBody>
      </p:sp>
      <p:sp>
        <p:nvSpPr>
          <p:cNvPr id="12" name="CasellaDiTesto 11">
            <a:extLst>
              <a:ext uri="{FF2B5EF4-FFF2-40B4-BE49-F238E27FC236}">
                <a16:creationId xmlns:a16="http://schemas.microsoft.com/office/drawing/2014/main" id="{D2A05B90-EAFC-E6C7-2D7B-D24107F4C914}"/>
              </a:ext>
            </a:extLst>
          </p:cNvPr>
          <p:cNvSpPr txBox="1"/>
          <p:nvPr/>
        </p:nvSpPr>
        <p:spPr>
          <a:xfrm>
            <a:off x="401652" y="5753172"/>
            <a:ext cx="1509330" cy="369332"/>
          </a:xfrm>
          <a:prstGeom prst="rect">
            <a:avLst/>
          </a:prstGeom>
          <a:noFill/>
        </p:spPr>
        <p:txBody>
          <a:bodyPr wrap="square" rtlCol="0">
            <a:spAutoFit/>
          </a:bodyPr>
          <a:lstStyle/>
          <a:p>
            <a:r>
              <a:rPr lang="it-IT" dirty="0"/>
              <a:t>Counter 1</a:t>
            </a:r>
          </a:p>
        </p:txBody>
      </p:sp>
      <p:sp>
        <p:nvSpPr>
          <p:cNvPr id="14" name="CasellaDiTesto 13">
            <a:extLst>
              <a:ext uri="{FF2B5EF4-FFF2-40B4-BE49-F238E27FC236}">
                <a16:creationId xmlns:a16="http://schemas.microsoft.com/office/drawing/2014/main" id="{C1AE7844-960E-5BC0-E1EB-BC7F914DB3F2}"/>
              </a:ext>
            </a:extLst>
          </p:cNvPr>
          <p:cNvSpPr txBox="1"/>
          <p:nvPr/>
        </p:nvSpPr>
        <p:spPr>
          <a:xfrm>
            <a:off x="7688580" y="4101406"/>
            <a:ext cx="1509330" cy="369332"/>
          </a:xfrm>
          <a:prstGeom prst="rect">
            <a:avLst/>
          </a:prstGeom>
          <a:noFill/>
        </p:spPr>
        <p:txBody>
          <a:bodyPr wrap="square" rtlCol="0">
            <a:spAutoFit/>
          </a:bodyPr>
          <a:lstStyle/>
          <a:p>
            <a:r>
              <a:rPr lang="it-IT" dirty="0"/>
              <a:t>Counter 2</a:t>
            </a:r>
          </a:p>
        </p:txBody>
      </p:sp>
      <p:sp>
        <p:nvSpPr>
          <p:cNvPr id="15" name="CasellaDiTesto 14">
            <a:extLst>
              <a:ext uri="{FF2B5EF4-FFF2-40B4-BE49-F238E27FC236}">
                <a16:creationId xmlns:a16="http://schemas.microsoft.com/office/drawing/2014/main" id="{0267EC16-FBC8-7C76-2258-70CAFF78A4D4}"/>
              </a:ext>
            </a:extLst>
          </p:cNvPr>
          <p:cNvSpPr txBox="1"/>
          <p:nvPr/>
        </p:nvSpPr>
        <p:spPr>
          <a:xfrm>
            <a:off x="7692688" y="5753172"/>
            <a:ext cx="1509330" cy="369332"/>
          </a:xfrm>
          <a:prstGeom prst="rect">
            <a:avLst/>
          </a:prstGeom>
          <a:noFill/>
        </p:spPr>
        <p:txBody>
          <a:bodyPr wrap="square" rtlCol="0">
            <a:spAutoFit/>
          </a:bodyPr>
          <a:lstStyle/>
          <a:p>
            <a:r>
              <a:rPr lang="it-IT" dirty="0"/>
              <a:t>Counter 2</a:t>
            </a:r>
          </a:p>
        </p:txBody>
      </p:sp>
      <p:cxnSp>
        <p:nvCxnSpPr>
          <p:cNvPr id="5" name="Connettore 2 4">
            <a:extLst>
              <a:ext uri="{FF2B5EF4-FFF2-40B4-BE49-F238E27FC236}">
                <a16:creationId xmlns:a16="http://schemas.microsoft.com/office/drawing/2014/main" id="{E4F3B4E3-CFF2-3D1C-7718-C7E53AFAB3A2}"/>
              </a:ext>
            </a:extLst>
          </p:cNvPr>
          <p:cNvCxnSpPr>
            <a:cxnSpLocks/>
          </p:cNvCxnSpPr>
          <p:nvPr/>
        </p:nvCxnSpPr>
        <p:spPr>
          <a:xfrm flipH="1">
            <a:off x="2127903" y="3717234"/>
            <a:ext cx="888762" cy="384172"/>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
        <p:nvSpPr>
          <p:cNvPr id="8" name="Content Placeholder 1">
            <a:extLst>
              <a:ext uri="{FF2B5EF4-FFF2-40B4-BE49-F238E27FC236}">
                <a16:creationId xmlns:a16="http://schemas.microsoft.com/office/drawing/2014/main" id="{DA3465BB-F3F7-9A3B-DAD9-331CF058A4F4}"/>
              </a:ext>
            </a:extLst>
          </p:cNvPr>
          <p:cNvSpPr txBox="1">
            <a:spLocks/>
          </p:cNvSpPr>
          <p:nvPr/>
        </p:nvSpPr>
        <p:spPr>
          <a:xfrm>
            <a:off x="274436" y="979566"/>
            <a:ext cx="8581043"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Count-Min Sketches</a:t>
            </a:r>
          </a:p>
        </p:txBody>
      </p:sp>
    </p:spTree>
    <p:extLst>
      <p:ext uri="{BB962C8B-B14F-4D97-AF65-F5344CB8AC3E}">
        <p14:creationId xmlns:p14="http://schemas.microsoft.com/office/powerpoint/2010/main" val="1139305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ECB9EF54-3D73-2EED-0FD2-A48680D49F5D}"/>
              </a:ext>
            </a:extLst>
          </p:cNvPr>
          <p:cNvSpPr>
            <a:spLocks noGrp="1"/>
          </p:cNvSpPr>
          <p:nvPr>
            <p:ph idx="1"/>
          </p:nvPr>
        </p:nvSpPr>
        <p:spPr>
          <a:xfrm>
            <a:off x="288521" y="1538514"/>
            <a:ext cx="4548351" cy="4587650"/>
          </a:xfrm>
        </p:spPr>
        <p:txBody>
          <a:bodyPr>
            <a:normAutofit/>
          </a:bodyPr>
          <a:lstStyle/>
          <a:p>
            <a:r>
              <a:rPr lang="en-US" dirty="0"/>
              <a:t>The </a:t>
            </a:r>
            <a:r>
              <a:rPr lang="en-US" i="1" dirty="0"/>
              <a:t>Attack Model Description module (AMDM) </a:t>
            </a:r>
            <a:r>
              <a:rPr lang="en-US" dirty="0"/>
              <a:t>takes  descriptions of the attacks of interest</a:t>
            </a:r>
          </a:p>
        </p:txBody>
      </p:sp>
      <p:pic>
        <p:nvPicPr>
          <p:cNvPr id="4" name="Immagine 3">
            <a:extLst>
              <a:ext uri="{FF2B5EF4-FFF2-40B4-BE49-F238E27FC236}">
                <a16:creationId xmlns:a16="http://schemas.microsoft.com/office/drawing/2014/main" id="{560875BF-F659-9FDE-2542-F3B68BFECF57}"/>
              </a:ext>
            </a:extLst>
          </p:cNvPr>
          <p:cNvPicPr>
            <a:picLocks noChangeAspect="1"/>
          </p:cNvPicPr>
          <p:nvPr/>
        </p:nvPicPr>
        <p:blipFill>
          <a:blip r:embed="rId2"/>
          <a:srcRect/>
          <a:stretch/>
        </p:blipFill>
        <p:spPr>
          <a:xfrm>
            <a:off x="4321212" y="559366"/>
            <a:ext cx="4548352" cy="3631527"/>
          </a:xfrm>
          <a:prstGeom prst="rect">
            <a:avLst/>
          </a:prstGeom>
        </p:spPr>
      </p:pic>
      <p:sp>
        <p:nvSpPr>
          <p:cNvPr id="5" name="Content Placeholder 1">
            <a:extLst>
              <a:ext uri="{FF2B5EF4-FFF2-40B4-BE49-F238E27FC236}">
                <a16:creationId xmlns:a16="http://schemas.microsoft.com/office/drawing/2014/main" id="{39E2CE27-7EC7-F691-CEA0-D12EEBC7CCA2}"/>
              </a:ext>
            </a:extLst>
          </p:cNvPr>
          <p:cNvSpPr txBox="1">
            <a:spLocks/>
          </p:cNvSpPr>
          <p:nvPr/>
        </p:nvSpPr>
        <p:spPr>
          <a:xfrm>
            <a:off x="288521" y="979566"/>
            <a:ext cx="8581043"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Solution</a:t>
            </a:r>
          </a:p>
        </p:txBody>
      </p:sp>
      <p:sp>
        <p:nvSpPr>
          <p:cNvPr id="6" name="Content Placeholder 1">
            <a:extLst>
              <a:ext uri="{FF2B5EF4-FFF2-40B4-BE49-F238E27FC236}">
                <a16:creationId xmlns:a16="http://schemas.microsoft.com/office/drawing/2014/main" id="{5E6C9C26-5953-EA28-B06D-1F11ECCEDAE0}"/>
              </a:ext>
            </a:extLst>
          </p:cNvPr>
          <p:cNvSpPr txBox="1">
            <a:spLocks/>
          </p:cNvSpPr>
          <p:nvPr/>
        </p:nvSpPr>
        <p:spPr>
          <a:xfrm>
            <a:off x="288522" y="4307080"/>
            <a:ext cx="8581042" cy="181908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 </a:t>
            </a:r>
            <a:r>
              <a:rPr lang="en-US" i="1" dirty="0"/>
              <a:t>attack description </a:t>
            </a:r>
            <a:r>
              <a:rPr lang="en-US" dirty="0"/>
              <a:t>is:</a:t>
            </a:r>
          </a:p>
          <a:p>
            <a:pPr marL="342900" indent="-342900">
              <a:buFont typeface="Arial" panose="020B0604020202020204" pitchFamily="34" charset="0"/>
              <a:buChar char="•"/>
            </a:pPr>
            <a:r>
              <a:rPr lang="en-US" dirty="0"/>
              <a:t>A pattern of fetched instructions</a:t>
            </a:r>
          </a:p>
          <a:p>
            <a:pPr marL="342900" indent="-342900">
              <a:buFont typeface="Arial" panose="020B0604020202020204" pitchFamily="34" charset="0"/>
              <a:buChar char="•"/>
            </a:pPr>
            <a:r>
              <a:rPr lang="en-US" dirty="0"/>
              <a:t>The frequency values of the fetching of each instruction in the pattern after which the pattern becomes suspicious</a:t>
            </a:r>
          </a:p>
        </p:txBody>
      </p:sp>
    </p:spTree>
    <p:extLst>
      <p:ext uri="{BB962C8B-B14F-4D97-AF65-F5344CB8AC3E}">
        <p14:creationId xmlns:p14="http://schemas.microsoft.com/office/powerpoint/2010/main" val="1326958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ECB9EF54-3D73-2EED-0FD2-A48680D49F5D}"/>
              </a:ext>
            </a:extLst>
          </p:cNvPr>
          <p:cNvSpPr>
            <a:spLocks noGrp="1"/>
          </p:cNvSpPr>
          <p:nvPr>
            <p:ph idx="1"/>
          </p:nvPr>
        </p:nvSpPr>
        <p:spPr>
          <a:xfrm>
            <a:off x="288522" y="1538514"/>
            <a:ext cx="3659636" cy="4587650"/>
          </a:xfrm>
        </p:spPr>
        <p:txBody>
          <a:bodyPr>
            <a:normAutofit/>
          </a:bodyPr>
          <a:lstStyle/>
          <a:p>
            <a:r>
              <a:rPr lang="en-US" dirty="0"/>
              <a:t>The </a:t>
            </a:r>
            <a:r>
              <a:rPr lang="en-US" i="1" dirty="0"/>
              <a:t>Attack Model Description module (AMDM) </a:t>
            </a:r>
            <a:r>
              <a:rPr lang="en-US" dirty="0"/>
              <a:t>takes  descriptions of the attacks of interest</a:t>
            </a:r>
          </a:p>
        </p:txBody>
      </p:sp>
      <p:pic>
        <p:nvPicPr>
          <p:cNvPr id="4" name="Immagine 3">
            <a:extLst>
              <a:ext uri="{FF2B5EF4-FFF2-40B4-BE49-F238E27FC236}">
                <a16:creationId xmlns:a16="http://schemas.microsoft.com/office/drawing/2014/main" id="{560875BF-F659-9FDE-2542-F3B68BFECF57}"/>
              </a:ext>
            </a:extLst>
          </p:cNvPr>
          <p:cNvPicPr>
            <a:picLocks noChangeAspect="1"/>
          </p:cNvPicPr>
          <p:nvPr/>
        </p:nvPicPr>
        <p:blipFill>
          <a:blip r:embed="rId2"/>
          <a:srcRect/>
          <a:stretch/>
        </p:blipFill>
        <p:spPr>
          <a:xfrm>
            <a:off x="4321212" y="559366"/>
            <a:ext cx="4548352" cy="3631527"/>
          </a:xfrm>
          <a:prstGeom prst="rect">
            <a:avLst/>
          </a:prstGeom>
        </p:spPr>
      </p:pic>
      <p:sp>
        <p:nvSpPr>
          <p:cNvPr id="5" name="Content Placeholder 1">
            <a:extLst>
              <a:ext uri="{FF2B5EF4-FFF2-40B4-BE49-F238E27FC236}">
                <a16:creationId xmlns:a16="http://schemas.microsoft.com/office/drawing/2014/main" id="{39E2CE27-7EC7-F691-CEA0-D12EEBC7CCA2}"/>
              </a:ext>
            </a:extLst>
          </p:cNvPr>
          <p:cNvSpPr txBox="1">
            <a:spLocks/>
          </p:cNvSpPr>
          <p:nvPr/>
        </p:nvSpPr>
        <p:spPr>
          <a:xfrm>
            <a:off x="288521" y="979566"/>
            <a:ext cx="8581043"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Solution</a:t>
            </a:r>
          </a:p>
        </p:txBody>
      </p:sp>
      <p:sp>
        <p:nvSpPr>
          <p:cNvPr id="6" name="Content Placeholder 1">
            <a:extLst>
              <a:ext uri="{FF2B5EF4-FFF2-40B4-BE49-F238E27FC236}">
                <a16:creationId xmlns:a16="http://schemas.microsoft.com/office/drawing/2014/main" id="{5E6C9C26-5953-EA28-B06D-1F11ECCEDAE0}"/>
              </a:ext>
            </a:extLst>
          </p:cNvPr>
          <p:cNvSpPr txBox="1">
            <a:spLocks/>
          </p:cNvSpPr>
          <p:nvPr/>
        </p:nvSpPr>
        <p:spPr>
          <a:xfrm>
            <a:off x="288522" y="4307080"/>
            <a:ext cx="8581042" cy="181908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 </a:t>
            </a:r>
            <a:r>
              <a:rPr lang="en-US" i="1" dirty="0"/>
              <a:t>attack description </a:t>
            </a:r>
            <a:r>
              <a:rPr lang="en-US" dirty="0"/>
              <a:t>is:</a:t>
            </a:r>
          </a:p>
          <a:p>
            <a:pPr marL="342900" indent="-342900">
              <a:buFont typeface="Arial" panose="020B0604020202020204" pitchFamily="34" charset="0"/>
              <a:buChar char="•"/>
            </a:pPr>
            <a:r>
              <a:rPr lang="en-US" dirty="0"/>
              <a:t>A pattern of fetched instructions</a:t>
            </a:r>
          </a:p>
          <a:p>
            <a:pPr marL="342900" indent="-342900">
              <a:buFont typeface="Arial" panose="020B0604020202020204" pitchFamily="34" charset="0"/>
              <a:buChar char="•"/>
            </a:pPr>
            <a:r>
              <a:rPr lang="en-US" dirty="0"/>
              <a:t>The frequency values of the fetching of each instruction in the pattern after which the pattern becomes suspicious</a:t>
            </a:r>
          </a:p>
        </p:txBody>
      </p:sp>
      <p:pic>
        <p:nvPicPr>
          <p:cNvPr id="7" name="Immagine 6">
            <a:extLst>
              <a:ext uri="{FF2B5EF4-FFF2-40B4-BE49-F238E27FC236}">
                <a16:creationId xmlns:a16="http://schemas.microsoft.com/office/drawing/2014/main" id="{331D30A1-A299-D937-397A-62E259D0E9E1}"/>
              </a:ext>
            </a:extLst>
          </p:cNvPr>
          <p:cNvPicPr>
            <a:picLocks noChangeAspect="1"/>
          </p:cNvPicPr>
          <p:nvPr/>
        </p:nvPicPr>
        <p:blipFill>
          <a:blip r:embed="rId3"/>
          <a:stretch>
            <a:fillRect/>
          </a:stretch>
        </p:blipFill>
        <p:spPr>
          <a:xfrm>
            <a:off x="1022471" y="1752031"/>
            <a:ext cx="7113142" cy="3353937"/>
          </a:xfrm>
          <a:prstGeom prst="rect">
            <a:avLst/>
          </a:prstGeom>
          <a:solidFill>
            <a:srgbClr val="FFFFFF">
              <a:shade val="85000"/>
            </a:srgbClr>
          </a:solidFill>
          <a:ln w="88900" cap="sq">
            <a:solidFill>
              <a:schemeClr val="bg1">
                <a:lumMod val="9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3804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ECB9EF54-3D73-2EED-0FD2-A48680D49F5D}"/>
              </a:ext>
            </a:extLst>
          </p:cNvPr>
          <p:cNvSpPr>
            <a:spLocks noGrp="1"/>
          </p:cNvSpPr>
          <p:nvPr>
            <p:ph idx="1"/>
          </p:nvPr>
        </p:nvSpPr>
        <p:spPr>
          <a:xfrm>
            <a:off x="288522" y="1538514"/>
            <a:ext cx="4548352" cy="4587650"/>
          </a:xfrm>
        </p:spPr>
        <p:txBody>
          <a:bodyPr>
            <a:normAutofit/>
          </a:bodyPr>
          <a:lstStyle/>
          <a:p>
            <a:r>
              <a:rPr lang="en-US" dirty="0"/>
              <a:t>The </a:t>
            </a:r>
            <a:r>
              <a:rPr lang="en-US" i="1" dirty="0"/>
              <a:t>Count-min Sketch Module (CMSM) </a:t>
            </a:r>
            <a:r>
              <a:rPr lang="en-US" dirty="0"/>
              <a:t>monitors the fetching frequency of each instruction</a:t>
            </a:r>
          </a:p>
        </p:txBody>
      </p:sp>
      <p:pic>
        <p:nvPicPr>
          <p:cNvPr id="4" name="Immagine 3">
            <a:extLst>
              <a:ext uri="{FF2B5EF4-FFF2-40B4-BE49-F238E27FC236}">
                <a16:creationId xmlns:a16="http://schemas.microsoft.com/office/drawing/2014/main" id="{560875BF-F659-9FDE-2542-F3B68BFECF57}"/>
              </a:ext>
            </a:extLst>
          </p:cNvPr>
          <p:cNvPicPr>
            <a:picLocks noChangeAspect="1"/>
          </p:cNvPicPr>
          <p:nvPr/>
        </p:nvPicPr>
        <p:blipFill>
          <a:blip r:embed="rId2"/>
          <a:srcRect/>
          <a:stretch/>
        </p:blipFill>
        <p:spPr>
          <a:xfrm>
            <a:off x="4321212" y="559366"/>
            <a:ext cx="4548352" cy="3631527"/>
          </a:xfrm>
          <a:prstGeom prst="rect">
            <a:avLst/>
          </a:prstGeom>
        </p:spPr>
      </p:pic>
      <p:sp>
        <p:nvSpPr>
          <p:cNvPr id="5" name="Content Placeholder 1">
            <a:extLst>
              <a:ext uri="{FF2B5EF4-FFF2-40B4-BE49-F238E27FC236}">
                <a16:creationId xmlns:a16="http://schemas.microsoft.com/office/drawing/2014/main" id="{39E2CE27-7EC7-F691-CEA0-D12EEBC7CCA2}"/>
              </a:ext>
            </a:extLst>
          </p:cNvPr>
          <p:cNvSpPr txBox="1">
            <a:spLocks/>
          </p:cNvSpPr>
          <p:nvPr/>
        </p:nvSpPr>
        <p:spPr>
          <a:xfrm>
            <a:off x="288521" y="979566"/>
            <a:ext cx="8581043"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Solution</a:t>
            </a:r>
          </a:p>
        </p:txBody>
      </p:sp>
      <p:sp>
        <p:nvSpPr>
          <p:cNvPr id="6" name="Content Placeholder 1">
            <a:extLst>
              <a:ext uri="{FF2B5EF4-FFF2-40B4-BE49-F238E27FC236}">
                <a16:creationId xmlns:a16="http://schemas.microsoft.com/office/drawing/2014/main" id="{5E6C9C26-5953-EA28-B06D-1F11ECCEDAE0}"/>
              </a:ext>
            </a:extLst>
          </p:cNvPr>
          <p:cNvSpPr txBox="1">
            <a:spLocks/>
          </p:cNvSpPr>
          <p:nvPr/>
        </p:nvSpPr>
        <p:spPr>
          <a:xfrm>
            <a:off x="288522" y="4392538"/>
            <a:ext cx="8581042" cy="1733625"/>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Wingdings" charset="2"/>
              <a:buNone/>
              <a:defRPr sz="2400" b="0" i="0" kern="1200">
                <a:solidFill>
                  <a:schemeClr val="tx1"/>
                </a:solidFill>
                <a:latin typeface="Avenir Next Condensed Medium" charset="0"/>
                <a:ea typeface="Avenir Next Condensed Medium" charset="0"/>
                <a:cs typeface="Avenir Next Condensed Medium" charset="0"/>
              </a:defRPr>
            </a:lvl1pPr>
            <a:lvl2pPr marL="742950" indent="-28575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2pPr>
            <a:lvl3pPr marL="11430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3pPr>
            <a:lvl4pPr marL="16002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4pPr>
            <a:lvl5pPr marL="2057400" indent="-228600" algn="l" defTabSz="457200" rtl="0" eaLnBrk="1" latinLnBrk="0" hangingPunct="1">
              <a:spcBef>
                <a:spcPct val="20000"/>
              </a:spcBef>
              <a:buFont typeface="Arial"/>
              <a:buChar char="»"/>
              <a:defRPr sz="2400" b="0" i="0" kern="1200">
                <a:solidFill>
                  <a:schemeClr val="tx1"/>
                </a:solidFill>
                <a:latin typeface="Avenir Next Condensed Medium" charset="0"/>
                <a:ea typeface="Avenir Next Condensed Medium" charset="0"/>
                <a:cs typeface="Avenir Next Condensed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t>
            </a:r>
            <a:r>
              <a:rPr lang="en-US" i="1" dirty="0"/>
              <a:t>Checking Module (CM) </a:t>
            </a:r>
            <a:r>
              <a:rPr lang="en-US" dirty="0"/>
              <a:t>keeps track of the fetched patterns and compares them with the ones configured in the </a:t>
            </a:r>
            <a:r>
              <a:rPr lang="en-US" i="1" dirty="0"/>
              <a:t>AMDM</a:t>
            </a:r>
          </a:p>
          <a:p>
            <a:endParaRPr lang="en-US" i="1" dirty="0"/>
          </a:p>
          <a:p>
            <a:r>
              <a:rPr lang="en-US" dirty="0"/>
              <a:t>When a suspicious pattern is recognized the occurrence frequency is checked (and eventually an alarm is raised)</a:t>
            </a:r>
          </a:p>
        </p:txBody>
      </p:sp>
    </p:spTree>
    <p:extLst>
      <p:ext uri="{BB962C8B-B14F-4D97-AF65-F5344CB8AC3E}">
        <p14:creationId xmlns:p14="http://schemas.microsoft.com/office/powerpoint/2010/main" val="32988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1027">
            <a:extLst>
              <a:ext uri="{FF2B5EF4-FFF2-40B4-BE49-F238E27FC236}">
                <a16:creationId xmlns:a16="http://schemas.microsoft.com/office/drawing/2014/main" id="{6A0903DA-168D-BCE0-27FD-653D47596190}"/>
              </a:ext>
            </a:extLst>
          </p:cNvPr>
          <p:cNvSpPr txBox="1">
            <a:spLocks noGrp="1"/>
          </p:cNvSpPr>
          <p:nvPr>
            <p:ph idx="1"/>
          </p:nvPr>
        </p:nvSpPr>
        <p:spPr>
          <a:xfrm>
            <a:off x="288522" y="1174098"/>
            <a:ext cx="8581042" cy="4717581"/>
          </a:xfrm>
        </p:spPr>
        <p:txBody>
          <a:bodyPr>
            <a:normAutofit/>
          </a:bodyPr>
          <a:lstStyle/>
          <a:p>
            <a:r>
              <a:rPr lang="en-US" b="1" dirty="0"/>
              <a:t>A super simple example:</a:t>
            </a:r>
            <a:br>
              <a:rPr lang="en-US" dirty="0"/>
            </a:br>
            <a:br>
              <a:rPr lang="en-US" dirty="0"/>
            </a:br>
            <a:r>
              <a:rPr lang="en-US" dirty="0">
                <a:solidFill>
                  <a:srgbClr val="CC0000"/>
                </a:solidFill>
              </a:rPr>
              <a:t>28 </a:t>
            </a:r>
            <a:r>
              <a:rPr lang="en-US" dirty="0"/>
              <a:t>× 7 + </a:t>
            </a:r>
            <a:r>
              <a:rPr lang="en-US" dirty="0">
                <a:solidFill>
                  <a:srgbClr val="3366FF"/>
                </a:solidFill>
              </a:rPr>
              <a:t>10</a:t>
            </a:r>
            <a:r>
              <a:rPr lang="en-US" dirty="0"/>
              <a:t> × 10 = 296		is an even number</a:t>
            </a:r>
            <a:br>
              <a:rPr lang="en-US" dirty="0"/>
            </a:br>
            <a:r>
              <a:rPr lang="en-US" dirty="0"/>
              <a:t>	 </a:t>
            </a:r>
            <a:br>
              <a:rPr lang="en-US" dirty="0"/>
            </a:br>
            <a:r>
              <a:rPr lang="en-US" dirty="0"/>
              <a:t>and</a:t>
            </a:r>
            <a:br>
              <a:rPr lang="en-US" dirty="0"/>
            </a:br>
            <a:br>
              <a:rPr lang="en-US" dirty="0"/>
            </a:br>
            <a:r>
              <a:rPr lang="en-US" dirty="0">
                <a:solidFill>
                  <a:srgbClr val="CC0000"/>
                </a:solidFill>
              </a:rPr>
              <a:t>10</a:t>
            </a:r>
            <a:r>
              <a:rPr lang="en-US" dirty="0"/>
              <a:t> × 7 + </a:t>
            </a:r>
            <a:r>
              <a:rPr lang="en-US" dirty="0">
                <a:solidFill>
                  <a:srgbClr val="3366FF"/>
                </a:solidFill>
              </a:rPr>
              <a:t>28</a:t>
            </a:r>
            <a:r>
              <a:rPr lang="en-US" dirty="0"/>
              <a:t> × 10 = 350		is also even</a:t>
            </a:r>
          </a:p>
          <a:p>
            <a:endParaRPr lang="en-US" dirty="0"/>
          </a:p>
          <a:p>
            <a:r>
              <a:rPr lang="en-US" dirty="0"/>
              <a:t>But…</a:t>
            </a:r>
          </a:p>
        </p:txBody>
      </p:sp>
    </p:spTree>
    <p:extLst>
      <p:ext uri="{BB962C8B-B14F-4D97-AF65-F5344CB8AC3E}">
        <p14:creationId xmlns:p14="http://schemas.microsoft.com/office/powerpoint/2010/main" val="349766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AFD7D8EA-9BAD-2EAC-90C4-1BA025499AC2}"/>
              </a:ext>
            </a:extLst>
          </p:cNvPr>
          <p:cNvSpPr>
            <a:spLocks noGrp="1"/>
          </p:cNvSpPr>
          <p:nvPr>
            <p:ph idx="1"/>
          </p:nvPr>
        </p:nvSpPr>
        <p:spPr>
          <a:xfrm>
            <a:off x="288522" y="979566"/>
            <a:ext cx="8325640" cy="6064030"/>
          </a:xfrm>
        </p:spPr>
        <p:txBody>
          <a:bodyPr>
            <a:normAutofit/>
          </a:bodyPr>
          <a:lstStyle/>
          <a:p>
            <a:r>
              <a:rPr lang="en-US" dirty="0"/>
              <a:t>We implemented the checker and we integrated it into a RSD RISC-V core</a:t>
            </a:r>
          </a:p>
          <a:p>
            <a:r>
              <a:rPr lang="en-US" dirty="0"/>
              <a:t>We </a:t>
            </a:r>
            <a:r>
              <a:rPr lang="en-US" dirty="0" err="1"/>
              <a:t>analysed</a:t>
            </a:r>
            <a:r>
              <a:rPr lang="en-US" dirty="0"/>
              <a:t> several configurations of the checker (growing its size)</a:t>
            </a:r>
          </a:p>
          <a:p>
            <a:endParaRPr lang="en-US" dirty="0"/>
          </a:p>
          <a:p>
            <a:r>
              <a:rPr lang="en-US" dirty="0"/>
              <a:t>We got </a:t>
            </a:r>
            <a:r>
              <a:rPr lang="en-US" b="1" dirty="0"/>
              <a:t>0% false negatives </a:t>
            </a:r>
            <a:r>
              <a:rPr lang="en-US" dirty="0"/>
              <a:t>(all attacks are detected)</a:t>
            </a:r>
          </a:p>
          <a:p>
            <a:endParaRPr lang="en-US" dirty="0"/>
          </a:p>
          <a:p>
            <a:endParaRPr lang="en-US" dirty="0"/>
          </a:p>
        </p:txBody>
      </p:sp>
      <p:pic>
        <p:nvPicPr>
          <p:cNvPr id="4" name="Immagine 3" descr="Immagine che contiene tavolo&#10;&#10;Descrizione generata automaticamente">
            <a:extLst>
              <a:ext uri="{FF2B5EF4-FFF2-40B4-BE49-F238E27FC236}">
                <a16:creationId xmlns:a16="http://schemas.microsoft.com/office/drawing/2014/main" id="{F5E91C98-85BA-1E42-8862-FD54D9C36C63}"/>
              </a:ext>
            </a:extLst>
          </p:cNvPr>
          <p:cNvPicPr>
            <a:picLocks noChangeAspect="1"/>
          </p:cNvPicPr>
          <p:nvPr/>
        </p:nvPicPr>
        <p:blipFill>
          <a:blip r:embed="rId2"/>
          <a:stretch>
            <a:fillRect/>
          </a:stretch>
        </p:blipFill>
        <p:spPr>
          <a:xfrm>
            <a:off x="137927" y="3572960"/>
            <a:ext cx="4092196" cy="1057281"/>
          </a:xfrm>
          <a:prstGeom prst="rect">
            <a:avLst/>
          </a:prstGeom>
        </p:spPr>
      </p:pic>
      <p:pic>
        <p:nvPicPr>
          <p:cNvPr id="5" name="Immagine 4" descr="Immagine che contiene testo, cruciverba&#10;&#10;Descrizione generata automaticamente">
            <a:extLst>
              <a:ext uri="{FF2B5EF4-FFF2-40B4-BE49-F238E27FC236}">
                <a16:creationId xmlns:a16="http://schemas.microsoft.com/office/drawing/2014/main" id="{C3F88C95-FB2A-FE1E-1E72-EC9658880FCB}"/>
              </a:ext>
            </a:extLst>
          </p:cNvPr>
          <p:cNvPicPr>
            <a:picLocks noChangeAspect="1"/>
          </p:cNvPicPr>
          <p:nvPr/>
        </p:nvPicPr>
        <p:blipFill>
          <a:blip r:embed="rId3"/>
          <a:stretch>
            <a:fillRect/>
          </a:stretch>
        </p:blipFill>
        <p:spPr>
          <a:xfrm>
            <a:off x="4380718" y="3572960"/>
            <a:ext cx="4469497" cy="2608329"/>
          </a:xfrm>
          <a:prstGeom prst="rect">
            <a:avLst/>
          </a:prstGeom>
        </p:spPr>
      </p:pic>
    </p:spTree>
    <p:extLst>
      <p:ext uri="{BB962C8B-B14F-4D97-AF65-F5344CB8AC3E}">
        <p14:creationId xmlns:p14="http://schemas.microsoft.com/office/powerpoint/2010/main" val="4258531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0192DCF6-C9CF-303D-8C82-FAED99BD09D9}"/>
              </a:ext>
            </a:extLst>
          </p:cNvPr>
          <p:cNvSpPr>
            <a:spLocks noGrp="1"/>
          </p:cNvSpPr>
          <p:nvPr>
            <p:ph idx="1"/>
          </p:nvPr>
        </p:nvSpPr>
        <p:spPr>
          <a:xfrm>
            <a:off x="288521" y="979566"/>
            <a:ext cx="8581043" cy="6064030"/>
          </a:xfrm>
        </p:spPr>
        <p:txBody>
          <a:bodyPr>
            <a:normAutofit/>
          </a:bodyPr>
          <a:lstStyle/>
          <a:p>
            <a:r>
              <a:rPr lang="en-US" dirty="0"/>
              <a:t>Based on the checker configuration we have a worst-case</a:t>
            </a:r>
            <a:r>
              <a:rPr lang="en-US" i="1" dirty="0"/>
              <a:t> </a:t>
            </a:r>
            <a:r>
              <a:rPr lang="en-US" dirty="0"/>
              <a:t>percentage of </a:t>
            </a:r>
            <a:r>
              <a:rPr lang="en-US" b="1" dirty="0"/>
              <a:t>false positives </a:t>
            </a:r>
            <a:r>
              <a:rPr lang="en-US" dirty="0"/>
              <a:t>(cases where no attack is active but a false alarm is raised)</a:t>
            </a:r>
          </a:p>
          <a:p>
            <a:endParaRPr lang="en-US" dirty="0"/>
          </a:p>
          <a:p>
            <a:endParaRPr lang="en-US" dirty="0"/>
          </a:p>
        </p:txBody>
      </p:sp>
      <p:pic>
        <p:nvPicPr>
          <p:cNvPr id="4" name="Immagine 3">
            <a:extLst>
              <a:ext uri="{FF2B5EF4-FFF2-40B4-BE49-F238E27FC236}">
                <a16:creationId xmlns:a16="http://schemas.microsoft.com/office/drawing/2014/main" id="{CA97BD87-7EF0-1E52-C617-C4B50B6B988E}"/>
              </a:ext>
            </a:extLst>
          </p:cNvPr>
          <p:cNvPicPr>
            <a:picLocks noChangeAspect="1"/>
          </p:cNvPicPr>
          <p:nvPr/>
        </p:nvPicPr>
        <p:blipFill>
          <a:blip r:embed="rId2"/>
          <a:srcRect/>
          <a:stretch/>
        </p:blipFill>
        <p:spPr>
          <a:xfrm>
            <a:off x="476061" y="2369316"/>
            <a:ext cx="8191878" cy="3078671"/>
          </a:xfrm>
          <a:prstGeom prst="rect">
            <a:avLst/>
          </a:prstGeom>
        </p:spPr>
      </p:pic>
      <p:sp>
        <p:nvSpPr>
          <p:cNvPr id="5" name="CasellaDiTesto 4">
            <a:extLst>
              <a:ext uri="{FF2B5EF4-FFF2-40B4-BE49-F238E27FC236}">
                <a16:creationId xmlns:a16="http://schemas.microsoft.com/office/drawing/2014/main" id="{9C2A71B5-4EF0-19B2-1138-EEAAC95149FE}"/>
              </a:ext>
            </a:extLst>
          </p:cNvPr>
          <p:cNvSpPr txBox="1"/>
          <p:nvPr/>
        </p:nvSpPr>
        <p:spPr>
          <a:xfrm>
            <a:off x="1502929" y="5470765"/>
            <a:ext cx="3286408" cy="369332"/>
          </a:xfrm>
          <a:prstGeom prst="rect">
            <a:avLst/>
          </a:prstGeom>
          <a:noFill/>
        </p:spPr>
        <p:txBody>
          <a:bodyPr wrap="square" rtlCol="0">
            <a:spAutoFit/>
          </a:bodyPr>
          <a:lstStyle/>
          <a:p>
            <a:r>
              <a:rPr lang="it-IT" dirty="0" err="1"/>
              <a:t>Orchestration</a:t>
            </a:r>
            <a:r>
              <a:rPr lang="it-IT" dirty="0"/>
              <a:t> </a:t>
            </a:r>
            <a:r>
              <a:rPr lang="it-IT" dirty="0" err="1"/>
              <a:t>attack</a:t>
            </a:r>
            <a:endParaRPr lang="it-IT" dirty="0"/>
          </a:p>
        </p:txBody>
      </p:sp>
      <p:sp>
        <p:nvSpPr>
          <p:cNvPr id="6" name="CasellaDiTesto 5">
            <a:extLst>
              <a:ext uri="{FF2B5EF4-FFF2-40B4-BE49-F238E27FC236}">
                <a16:creationId xmlns:a16="http://schemas.microsoft.com/office/drawing/2014/main" id="{C7337EC1-5671-D393-0A34-2520C00A0D00}"/>
              </a:ext>
            </a:extLst>
          </p:cNvPr>
          <p:cNvSpPr txBox="1"/>
          <p:nvPr/>
        </p:nvSpPr>
        <p:spPr>
          <a:xfrm>
            <a:off x="6003745" y="5457989"/>
            <a:ext cx="3286408" cy="369332"/>
          </a:xfrm>
          <a:prstGeom prst="rect">
            <a:avLst/>
          </a:prstGeom>
          <a:noFill/>
        </p:spPr>
        <p:txBody>
          <a:bodyPr wrap="square" rtlCol="0">
            <a:spAutoFit/>
          </a:bodyPr>
          <a:lstStyle/>
          <a:p>
            <a:r>
              <a:rPr lang="it-IT" dirty="0"/>
              <a:t>SPECTRE </a:t>
            </a:r>
            <a:r>
              <a:rPr lang="it-IT" dirty="0" err="1"/>
              <a:t>attack</a:t>
            </a:r>
            <a:endParaRPr lang="it-IT" dirty="0"/>
          </a:p>
        </p:txBody>
      </p:sp>
    </p:spTree>
    <p:extLst>
      <p:ext uri="{BB962C8B-B14F-4D97-AF65-F5344CB8AC3E}">
        <p14:creationId xmlns:p14="http://schemas.microsoft.com/office/powerpoint/2010/main" val="2210977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6139FE4F-A13C-84F1-96EA-B7C238BCFB4B}"/>
              </a:ext>
            </a:extLst>
          </p:cNvPr>
          <p:cNvSpPr>
            <a:spLocks noGrp="1"/>
          </p:cNvSpPr>
          <p:nvPr>
            <p:ph idx="1"/>
          </p:nvPr>
        </p:nvSpPr>
        <p:spPr>
          <a:xfrm>
            <a:off x="288521" y="979566"/>
            <a:ext cx="8581043" cy="6064030"/>
          </a:xfrm>
        </p:spPr>
        <p:txBody>
          <a:bodyPr>
            <a:normAutofit/>
          </a:bodyPr>
          <a:lstStyle/>
          <a:p>
            <a:r>
              <a:rPr lang="en-US" dirty="0"/>
              <a:t>We got reduced area and power overhead and no working frequency reduction</a:t>
            </a:r>
          </a:p>
          <a:p>
            <a:endParaRPr lang="en-US" dirty="0"/>
          </a:p>
        </p:txBody>
      </p:sp>
      <p:pic>
        <p:nvPicPr>
          <p:cNvPr id="4" name="Immagine 3">
            <a:extLst>
              <a:ext uri="{FF2B5EF4-FFF2-40B4-BE49-F238E27FC236}">
                <a16:creationId xmlns:a16="http://schemas.microsoft.com/office/drawing/2014/main" id="{3383CC85-D3E7-AA04-53DA-349EBB1A80F3}"/>
              </a:ext>
            </a:extLst>
          </p:cNvPr>
          <p:cNvPicPr>
            <a:picLocks noChangeAspect="1"/>
          </p:cNvPicPr>
          <p:nvPr/>
        </p:nvPicPr>
        <p:blipFill>
          <a:blip r:embed="rId2"/>
          <a:srcRect/>
          <a:stretch/>
        </p:blipFill>
        <p:spPr>
          <a:xfrm>
            <a:off x="218403" y="2237708"/>
            <a:ext cx="8707194" cy="3223412"/>
          </a:xfrm>
          <a:prstGeom prst="rect">
            <a:avLst/>
          </a:prstGeom>
        </p:spPr>
      </p:pic>
      <p:sp>
        <p:nvSpPr>
          <p:cNvPr id="5" name="Rettangolo 4">
            <a:extLst>
              <a:ext uri="{FF2B5EF4-FFF2-40B4-BE49-F238E27FC236}">
                <a16:creationId xmlns:a16="http://schemas.microsoft.com/office/drawing/2014/main" id="{BB01D8DC-BC34-A31E-BEAC-7C7C57CE18C8}"/>
              </a:ext>
            </a:extLst>
          </p:cNvPr>
          <p:cNvSpPr/>
          <p:nvPr/>
        </p:nvSpPr>
        <p:spPr>
          <a:xfrm>
            <a:off x="288521" y="3664281"/>
            <a:ext cx="8566958" cy="19748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18787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5">
            <a:extLst>
              <a:ext uri="{FF2B5EF4-FFF2-40B4-BE49-F238E27FC236}">
                <a16:creationId xmlns:a16="http://schemas.microsoft.com/office/drawing/2014/main" id="{B0010485-FD69-5078-4801-60A45D2DA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349" y="2860134"/>
            <a:ext cx="4943588" cy="3369750"/>
          </a:xfrm>
          <a:prstGeom prst="rect">
            <a:avLst/>
          </a:prstGeom>
        </p:spPr>
      </p:pic>
      <p:sp>
        <p:nvSpPr>
          <p:cNvPr id="2" name="Title 1"/>
          <p:cNvSpPr>
            <a:spLocks noGrp="1"/>
          </p:cNvSpPr>
          <p:nvPr>
            <p:ph type="title"/>
          </p:nvPr>
        </p:nvSpPr>
        <p:spPr/>
        <p:txBody>
          <a:bodyPr/>
          <a:lstStyle/>
          <a:p>
            <a:r>
              <a:rPr lang="en-US" dirty="0"/>
              <a:t>MSCAs: Countermeasures @ POLIMI</a:t>
            </a:r>
          </a:p>
        </p:txBody>
      </p:sp>
      <p:sp>
        <p:nvSpPr>
          <p:cNvPr id="3" name="Content Placeholder 1">
            <a:extLst>
              <a:ext uri="{FF2B5EF4-FFF2-40B4-BE49-F238E27FC236}">
                <a16:creationId xmlns:a16="http://schemas.microsoft.com/office/drawing/2014/main" id="{3F497726-DD03-A8E0-C19D-3985C8BD6280}"/>
              </a:ext>
            </a:extLst>
          </p:cNvPr>
          <p:cNvSpPr>
            <a:spLocks noGrp="1"/>
          </p:cNvSpPr>
          <p:nvPr>
            <p:ph idx="1"/>
          </p:nvPr>
        </p:nvSpPr>
        <p:spPr>
          <a:xfrm>
            <a:off x="384696" y="923193"/>
            <a:ext cx="8484868" cy="5202971"/>
          </a:xfrm>
        </p:spPr>
        <p:txBody>
          <a:bodyPr/>
          <a:lstStyle/>
          <a:p>
            <a:r>
              <a:rPr lang="en-US" dirty="0"/>
              <a:t>A similar solution has been implemented based on Machine Learning instead of Count-Min </a:t>
            </a:r>
            <a:r>
              <a:rPr lang="en-US" dirty="0" err="1"/>
              <a:t>Skectes</a:t>
            </a:r>
            <a:endParaRPr lang="en-US" dirty="0"/>
          </a:p>
          <a:p>
            <a:endParaRPr lang="en-US" i="1" dirty="0"/>
          </a:p>
          <a:p>
            <a:r>
              <a:rPr lang="en-US" i="1" dirty="0"/>
              <a:t>Teach </a:t>
            </a:r>
            <a:r>
              <a:rPr lang="en-US" dirty="0"/>
              <a:t>to the system the nominal behavior of the program (instead of the </a:t>
            </a:r>
            <a:r>
              <a:rPr lang="en-US" i="1" dirty="0"/>
              <a:t>signatures </a:t>
            </a:r>
            <a:r>
              <a:rPr lang="en-US" dirty="0"/>
              <a:t>of the attacks) by observing:</a:t>
            </a:r>
          </a:p>
          <a:p>
            <a:pPr marL="342900" indent="-342900">
              <a:buFont typeface="Arial" panose="020B0604020202020204" pitchFamily="34" charset="0"/>
              <a:buChar char="•"/>
            </a:pPr>
            <a:r>
              <a:rPr lang="en-US" dirty="0"/>
              <a:t>Fetching activity</a:t>
            </a:r>
          </a:p>
          <a:p>
            <a:pPr marL="342900" indent="-342900">
              <a:buFont typeface="Arial" panose="020B0604020202020204" pitchFamily="34" charset="0"/>
              <a:buChar char="•"/>
            </a:pPr>
            <a:r>
              <a:rPr lang="en-US" dirty="0"/>
              <a:t>HW performance counters</a:t>
            </a:r>
          </a:p>
        </p:txBody>
      </p:sp>
    </p:spTree>
    <p:extLst>
      <p:ext uri="{BB962C8B-B14F-4D97-AF65-F5344CB8AC3E}">
        <p14:creationId xmlns:p14="http://schemas.microsoft.com/office/powerpoint/2010/main" val="771347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pic>
        <p:nvPicPr>
          <p:cNvPr id="6" name="Segnaposto contenuto 4">
            <a:extLst>
              <a:ext uri="{FF2B5EF4-FFF2-40B4-BE49-F238E27FC236}">
                <a16:creationId xmlns:a16="http://schemas.microsoft.com/office/drawing/2014/main" id="{8F2C839D-7854-D75D-C37E-AC69E20844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647" y="2061215"/>
            <a:ext cx="9118706" cy="3140514"/>
          </a:xfrm>
        </p:spPr>
      </p:pic>
    </p:spTree>
    <p:extLst>
      <p:ext uri="{BB962C8B-B14F-4D97-AF65-F5344CB8AC3E}">
        <p14:creationId xmlns:p14="http://schemas.microsoft.com/office/powerpoint/2010/main" val="703760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sp>
        <p:nvSpPr>
          <p:cNvPr id="5" name="Segnaposto contenuto 4">
            <a:extLst>
              <a:ext uri="{FF2B5EF4-FFF2-40B4-BE49-F238E27FC236}">
                <a16:creationId xmlns:a16="http://schemas.microsoft.com/office/drawing/2014/main" id="{F81C4E86-022A-6A86-1436-DE967F4D54A5}"/>
              </a:ext>
            </a:extLst>
          </p:cNvPr>
          <p:cNvSpPr>
            <a:spLocks noGrp="1"/>
          </p:cNvSpPr>
          <p:nvPr>
            <p:ph sz="half" idx="1"/>
          </p:nvPr>
        </p:nvSpPr>
        <p:spPr>
          <a:xfrm>
            <a:off x="288521" y="1926416"/>
            <a:ext cx="2957040" cy="1745711"/>
          </a:xfrm>
        </p:spPr>
        <p:txBody>
          <a:bodyPr>
            <a:normAutofit/>
          </a:bodyPr>
          <a:lstStyle/>
          <a:p>
            <a:pPr marL="0" indent="0">
              <a:buNone/>
            </a:pPr>
            <a:r>
              <a:rPr lang="it-IT" dirty="0" err="1">
                <a:latin typeface="+mn-lt"/>
                <a:ea typeface="+mn-ea"/>
                <a:cs typeface="+mn-cs"/>
              </a:rPr>
              <a:t>Considered</a:t>
            </a:r>
            <a:r>
              <a:rPr lang="it-IT" dirty="0">
                <a:latin typeface="+mn-lt"/>
                <a:ea typeface="+mn-ea"/>
                <a:cs typeface="+mn-cs"/>
              </a:rPr>
              <a:t> </a:t>
            </a:r>
            <a:r>
              <a:rPr lang="it-IT" dirty="0" err="1">
                <a:latin typeface="+mn-lt"/>
                <a:ea typeface="+mn-ea"/>
                <a:cs typeface="+mn-cs"/>
              </a:rPr>
              <a:t>attacks</a:t>
            </a:r>
            <a:r>
              <a:rPr lang="it-IT" dirty="0">
                <a:latin typeface="+mn-lt"/>
                <a:ea typeface="+mn-ea"/>
                <a:cs typeface="+mn-cs"/>
              </a:rPr>
              <a:t>:</a:t>
            </a:r>
          </a:p>
          <a:p>
            <a:pPr marL="342900" indent="-342900">
              <a:buFont typeface="Arial" panose="020B0604020202020204" pitchFamily="34" charset="0"/>
              <a:buChar char="•"/>
            </a:pPr>
            <a:r>
              <a:rPr lang="it-IT" dirty="0">
                <a:latin typeface="+mn-lt"/>
                <a:ea typeface="+mn-ea"/>
                <a:cs typeface="+mn-cs"/>
              </a:rPr>
              <a:t>Spectre</a:t>
            </a:r>
          </a:p>
          <a:p>
            <a:pPr marL="342900" indent="-342900">
              <a:buFont typeface="Arial" panose="020B0604020202020204" pitchFamily="34" charset="0"/>
              <a:buChar char="•"/>
            </a:pPr>
            <a:r>
              <a:rPr lang="it-IT" dirty="0">
                <a:latin typeface="+mn-lt"/>
                <a:ea typeface="+mn-ea"/>
                <a:cs typeface="+mn-cs"/>
              </a:rPr>
              <a:t>Meltdown</a:t>
            </a:r>
            <a:endParaRPr lang="en-US" dirty="0">
              <a:latin typeface="+mn-lt"/>
              <a:ea typeface="+mn-ea"/>
              <a:cs typeface="+mn-cs"/>
            </a:endParaRPr>
          </a:p>
        </p:txBody>
      </p:sp>
      <p:sp>
        <p:nvSpPr>
          <p:cNvPr id="7" name="Segnaposto contenuto 5">
            <a:extLst>
              <a:ext uri="{FF2B5EF4-FFF2-40B4-BE49-F238E27FC236}">
                <a16:creationId xmlns:a16="http://schemas.microsoft.com/office/drawing/2014/main" id="{FFB6CC0D-174E-AC95-E658-E486A4F38233}"/>
              </a:ext>
            </a:extLst>
          </p:cNvPr>
          <p:cNvSpPr txBox="1">
            <a:spLocks/>
          </p:cNvSpPr>
          <p:nvPr/>
        </p:nvSpPr>
        <p:spPr>
          <a:xfrm>
            <a:off x="3563596" y="1926416"/>
            <a:ext cx="5212852" cy="3005167"/>
          </a:xfrm>
          <a:prstGeom prst="rect">
            <a:avLst/>
          </a:prstGeom>
        </p:spPr>
        <p:txBody>
          <a:bodyPr>
            <a:normAutofit/>
          </a:bodyPr>
          <a:lst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err="1"/>
              <a:t>Cryptographical</a:t>
            </a:r>
            <a:r>
              <a:rPr lang="it-IT" dirty="0"/>
              <a:t> </a:t>
            </a:r>
            <a:r>
              <a:rPr lang="it-IT" dirty="0" err="1"/>
              <a:t>algorithms</a:t>
            </a:r>
            <a:r>
              <a:rPr lang="it-IT" dirty="0"/>
              <a:t> under </a:t>
            </a:r>
            <a:r>
              <a:rPr lang="it-IT" dirty="0" err="1"/>
              <a:t>attack</a:t>
            </a:r>
            <a:r>
              <a:rPr lang="it-IT" dirty="0"/>
              <a:t>:</a:t>
            </a:r>
          </a:p>
          <a:p>
            <a:pPr marL="342900" indent="-342900">
              <a:buFont typeface="Arial" panose="020B0604020202020204" pitchFamily="34" charset="0"/>
              <a:buChar char="•"/>
            </a:pPr>
            <a:r>
              <a:rPr lang="it-IT" dirty="0"/>
              <a:t>RSA</a:t>
            </a:r>
          </a:p>
          <a:p>
            <a:pPr marL="342900" indent="-342900">
              <a:buFont typeface="Arial" panose="020B0604020202020204" pitchFamily="34" charset="0"/>
              <a:buChar char="•"/>
            </a:pPr>
            <a:r>
              <a:rPr lang="it-IT" dirty="0"/>
              <a:t>Idea</a:t>
            </a:r>
          </a:p>
          <a:p>
            <a:pPr marL="342900" indent="-342900">
              <a:buFont typeface="Arial" panose="020B0604020202020204" pitchFamily="34" charset="0"/>
              <a:buChar char="•"/>
            </a:pPr>
            <a:r>
              <a:rPr lang="it-IT" dirty="0" err="1"/>
              <a:t>Blowfish</a:t>
            </a:r>
            <a:endParaRPr lang="it-IT" dirty="0"/>
          </a:p>
          <a:p>
            <a:pPr marL="342900" indent="-342900">
              <a:buFont typeface="Arial" panose="020B0604020202020204" pitchFamily="34" charset="0"/>
              <a:buChar char="•"/>
            </a:pPr>
            <a:r>
              <a:rPr lang="it-IT" dirty="0"/>
              <a:t>AES</a:t>
            </a:r>
            <a:endParaRPr lang="en-US" dirty="0"/>
          </a:p>
        </p:txBody>
      </p:sp>
      <p:sp>
        <p:nvSpPr>
          <p:cNvPr id="8" name="CasellaDiTesto 7">
            <a:extLst>
              <a:ext uri="{FF2B5EF4-FFF2-40B4-BE49-F238E27FC236}">
                <a16:creationId xmlns:a16="http://schemas.microsoft.com/office/drawing/2014/main" id="{C89282AA-3F8A-3720-B594-D09302573E49}"/>
              </a:ext>
            </a:extLst>
          </p:cNvPr>
          <p:cNvSpPr txBox="1"/>
          <p:nvPr/>
        </p:nvSpPr>
        <p:spPr>
          <a:xfrm>
            <a:off x="288520" y="4454529"/>
            <a:ext cx="3922715" cy="830997"/>
          </a:xfrm>
          <a:prstGeom prst="rect">
            <a:avLst/>
          </a:prstGeom>
          <a:noFill/>
        </p:spPr>
        <p:txBody>
          <a:bodyPr wrap="square" rtlCol="0">
            <a:spAutoFit/>
          </a:bodyPr>
          <a:lstStyle/>
          <a:p>
            <a:r>
              <a:rPr lang="it-IT" sz="2400" dirty="0"/>
              <a:t>Target </a:t>
            </a:r>
            <a:r>
              <a:rPr lang="it-IT" sz="2400" dirty="0" err="1"/>
              <a:t>architecture</a:t>
            </a:r>
            <a:r>
              <a:rPr lang="it-IT" sz="2400" dirty="0"/>
              <a:t>:</a:t>
            </a:r>
          </a:p>
          <a:p>
            <a:pPr marL="285750" indent="-285750">
              <a:buFont typeface="Arial" panose="020B0604020202020204" pitchFamily="34" charset="0"/>
              <a:buChar char="•"/>
            </a:pPr>
            <a:r>
              <a:rPr lang="it-IT" sz="2400" dirty="0"/>
              <a:t>x86</a:t>
            </a:r>
            <a:endParaRPr lang="en-US" sz="2400" dirty="0"/>
          </a:p>
        </p:txBody>
      </p:sp>
      <p:sp>
        <p:nvSpPr>
          <p:cNvPr id="9" name="CasellaDiTesto 8">
            <a:extLst>
              <a:ext uri="{FF2B5EF4-FFF2-40B4-BE49-F238E27FC236}">
                <a16:creationId xmlns:a16="http://schemas.microsoft.com/office/drawing/2014/main" id="{7624BA26-2817-964A-9356-CF4E1D84FE34}"/>
              </a:ext>
            </a:extLst>
          </p:cNvPr>
          <p:cNvSpPr txBox="1"/>
          <p:nvPr/>
        </p:nvSpPr>
        <p:spPr>
          <a:xfrm>
            <a:off x="3563596" y="4454528"/>
            <a:ext cx="5305968" cy="1569660"/>
          </a:xfrm>
          <a:prstGeom prst="rect">
            <a:avLst/>
          </a:prstGeom>
          <a:noFill/>
        </p:spPr>
        <p:txBody>
          <a:bodyPr wrap="square" rtlCol="0">
            <a:spAutoFit/>
          </a:bodyPr>
          <a:lstStyle/>
          <a:p>
            <a:r>
              <a:rPr lang="it-IT" sz="2400" dirty="0" err="1"/>
              <a:t>Considered</a:t>
            </a:r>
            <a:r>
              <a:rPr lang="it-IT" sz="2400" dirty="0"/>
              <a:t> ML </a:t>
            </a:r>
            <a:r>
              <a:rPr lang="it-IT" sz="2400" dirty="0" err="1"/>
              <a:t>engines</a:t>
            </a:r>
            <a:endParaRPr lang="it-IT" sz="2400" dirty="0"/>
          </a:p>
          <a:p>
            <a:pPr marL="285750" indent="-285750">
              <a:buFont typeface="Arial" panose="020B0604020202020204" pitchFamily="34" charset="0"/>
              <a:buChar char="•"/>
            </a:pPr>
            <a:r>
              <a:rPr lang="it-IT" sz="2400" dirty="0" err="1"/>
              <a:t>Isolation</a:t>
            </a:r>
            <a:r>
              <a:rPr lang="it-IT" sz="2400" dirty="0"/>
              <a:t> </a:t>
            </a:r>
            <a:r>
              <a:rPr lang="it-IT" sz="2400" dirty="0" err="1"/>
              <a:t>forest</a:t>
            </a:r>
            <a:endParaRPr lang="it-IT" sz="2400" dirty="0"/>
          </a:p>
          <a:p>
            <a:pPr marL="285750" indent="-285750">
              <a:buFont typeface="Arial" panose="020B0604020202020204" pitchFamily="34" charset="0"/>
              <a:buChar char="•"/>
            </a:pPr>
            <a:r>
              <a:rPr lang="it-IT" sz="2400" dirty="0"/>
              <a:t>One-class Support </a:t>
            </a:r>
            <a:r>
              <a:rPr lang="it-IT" sz="2400" dirty="0" err="1"/>
              <a:t>Vector</a:t>
            </a:r>
            <a:r>
              <a:rPr lang="it-IT" sz="2400" dirty="0"/>
              <a:t> Machines</a:t>
            </a:r>
          </a:p>
          <a:p>
            <a:pPr marL="285750" indent="-285750">
              <a:buFont typeface="Arial" panose="020B0604020202020204" pitchFamily="34" charset="0"/>
              <a:buChar char="•"/>
            </a:pPr>
            <a:r>
              <a:rPr lang="it-IT" sz="2400" dirty="0"/>
              <a:t>Local </a:t>
            </a:r>
            <a:r>
              <a:rPr lang="it-IT" sz="2400" dirty="0" err="1"/>
              <a:t>Outlier</a:t>
            </a:r>
            <a:r>
              <a:rPr lang="it-IT" sz="2400" dirty="0"/>
              <a:t> </a:t>
            </a:r>
            <a:r>
              <a:rPr lang="it-IT" sz="2400" dirty="0" err="1"/>
              <a:t>Factor</a:t>
            </a:r>
            <a:endParaRPr lang="en-US" sz="2400" dirty="0"/>
          </a:p>
        </p:txBody>
      </p:sp>
    </p:spTree>
    <p:extLst>
      <p:ext uri="{BB962C8B-B14F-4D97-AF65-F5344CB8AC3E}">
        <p14:creationId xmlns:p14="http://schemas.microsoft.com/office/powerpoint/2010/main" val="32331330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grpSp>
        <p:nvGrpSpPr>
          <p:cNvPr id="6" name="Gruppo 5">
            <a:extLst>
              <a:ext uri="{FF2B5EF4-FFF2-40B4-BE49-F238E27FC236}">
                <a16:creationId xmlns:a16="http://schemas.microsoft.com/office/drawing/2014/main" id="{9A371784-49C9-17B3-7072-29848CF0E9AF}"/>
              </a:ext>
            </a:extLst>
          </p:cNvPr>
          <p:cNvGrpSpPr/>
          <p:nvPr/>
        </p:nvGrpSpPr>
        <p:grpSpPr>
          <a:xfrm>
            <a:off x="417668" y="1348975"/>
            <a:ext cx="6669643" cy="4768781"/>
            <a:chOff x="1237178" y="1340350"/>
            <a:chExt cx="6669643" cy="4768781"/>
          </a:xfrm>
        </p:grpSpPr>
        <p:pic>
          <p:nvPicPr>
            <p:cNvPr id="9" name="Immagine 8">
              <a:extLst>
                <a:ext uri="{FF2B5EF4-FFF2-40B4-BE49-F238E27FC236}">
                  <a16:creationId xmlns:a16="http://schemas.microsoft.com/office/drawing/2014/main" id="{4D59013E-FAD8-13F0-6B7B-D024E4CE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78" y="1340350"/>
              <a:ext cx="6669643" cy="2383005"/>
            </a:xfrm>
            <a:prstGeom prst="rect">
              <a:avLst/>
            </a:prstGeom>
          </p:spPr>
        </p:pic>
        <p:pic>
          <p:nvPicPr>
            <p:cNvPr id="10" name="Immagine 9">
              <a:extLst>
                <a:ext uri="{FF2B5EF4-FFF2-40B4-BE49-F238E27FC236}">
                  <a16:creationId xmlns:a16="http://schemas.microsoft.com/office/drawing/2014/main" id="{B0433814-1386-3064-2A99-C5BD1D51A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78" y="3723355"/>
              <a:ext cx="6669643" cy="2385776"/>
            </a:xfrm>
            <a:prstGeom prst="rect">
              <a:avLst/>
            </a:prstGeom>
          </p:spPr>
        </p:pic>
      </p:grpSp>
      <p:pic>
        <p:nvPicPr>
          <p:cNvPr id="11" name="Immagine 10">
            <a:extLst>
              <a:ext uri="{FF2B5EF4-FFF2-40B4-BE49-F238E27FC236}">
                <a16:creationId xmlns:a16="http://schemas.microsoft.com/office/drawing/2014/main" id="{0D363AD0-7482-343F-D6E7-0F00B327D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60" y="3021912"/>
            <a:ext cx="1199372" cy="1420135"/>
          </a:xfrm>
          <a:prstGeom prst="rect">
            <a:avLst/>
          </a:prstGeom>
        </p:spPr>
      </p:pic>
    </p:spTree>
    <p:extLst>
      <p:ext uri="{BB962C8B-B14F-4D97-AF65-F5344CB8AC3E}">
        <p14:creationId xmlns:p14="http://schemas.microsoft.com/office/powerpoint/2010/main" val="38281656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grpSp>
        <p:nvGrpSpPr>
          <p:cNvPr id="3" name="Gruppo 2">
            <a:extLst>
              <a:ext uri="{FF2B5EF4-FFF2-40B4-BE49-F238E27FC236}">
                <a16:creationId xmlns:a16="http://schemas.microsoft.com/office/drawing/2014/main" id="{834B5215-783E-54FE-905A-AD8BB738B83D}"/>
              </a:ext>
            </a:extLst>
          </p:cNvPr>
          <p:cNvGrpSpPr/>
          <p:nvPr/>
        </p:nvGrpSpPr>
        <p:grpSpPr>
          <a:xfrm>
            <a:off x="419053" y="1348975"/>
            <a:ext cx="6666872" cy="4768781"/>
            <a:chOff x="1238563" y="1340350"/>
            <a:chExt cx="6666872" cy="4768781"/>
          </a:xfrm>
        </p:grpSpPr>
        <p:pic>
          <p:nvPicPr>
            <p:cNvPr id="4" name="Immagine 3">
              <a:extLst>
                <a:ext uri="{FF2B5EF4-FFF2-40B4-BE49-F238E27FC236}">
                  <a16:creationId xmlns:a16="http://schemas.microsoft.com/office/drawing/2014/main" id="{47089552-9046-25B9-D126-8153DED99C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1051" y="1340350"/>
              <a:ext cx="6661896" cy="2383005"/>
            </a:xfrm>
            <a:prstGeom prst="rect">
              <a:avLst/>
            </a:prstGeom>
          </p:spPr>
        </p:pic>
        <p:pic>
          <p:nvPicPr>
            <p:cNvPr id="5" name="Immagine 4">
              <a:extLst>
                <a:ext uri="{FF2B5EF4-FFF2-40B4-BE49-F238E27FC236}">
                  <a16:creationId xmlns:a16="http://schemas.microsoft.com/office/drawing/2014/main" id="{DD615456-929A-F1F2-B270-310417E3EE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8563" y="3723355"/>
              <a:ext cx="6666872" cy="2385776"/>
            </a:xfrm>
            <a:prstGeom prst="rect">
              <a:avLst/>
            </a:prstGeom>
          </p:spPr>
        </p:pic>
      </p:grpSp>
      <p:pic>
        <p:nvPicPr>
          <p:cNvPr id="6" name="Immagine 5">
            <a:extLst>
              <a:ext uri="{FF2B5EF4-FFF2-40B4-BE49-F238E27FC236}">
                <a16:creationId xmlns:a16="http://schemas.microsoft.com/office/drawing/2014/main" id="{46214BAA-76F1-3F62-6C84-E21E39109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60" y="3021912"/>
            <a:ext cx="1199372" cy="1420135"/>
          </a:xfrm>
          <a:prstGeom prst="rect">
            <a:avLst/>
          </a:prstGeom>
        </p:spPr>
      </p:pic>
    </p:spTree>
    <p:extLst>
      <p:ext uri="{BB962C8B-B14F-4D97-AF65-F5344CB8AC3E}">
        <p14:creationId xmlns:p14="http://schemas.microsoft.com/office/powerpoint/2010/main" val="1194020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grpSp>
        <p:nvGrpSpPr>
          <p:cNvPr id="3" name="Gruppo 2">
            <a:extLst>
              <a:ext uri="{FF2B5EF4-FFF2-40B4-BE49-F238E27FC236}">
                <a16:creationId xmlns:a16="http://schemas.microsoft.com/office/drawing/2014/main" id="{11A07B19-B460-4590-707D-E5F65EEC3762}"/>
              </a:ext>
            </a:extLst>
          </p:cNvPr>
          <p:cNvGrpSpPr/>
          <p:nvPr/>
        </p:nvGrpSpPr>
        <p:grpSpPr>
          <a:xfrm>
            <a:off x="417668" y="1348975"/>
            <a:ext cx="6669643" cy="4768781"/>
            <a:chOff x="1237178" y="1340350"/>
            <a:chExt cx="6669643" cy="4768781"/>
          </a:xfrm>
        </p:grpSpPr>
        <p:pic>
          <p:nvPicPr>
            <p:cNvPr id="4" name="Immagine 3">
              <a:extLst>
                <a:ext uri="{FF2B5EF4-FFF2-40B4-BE49-F238E27FC236}">
                  <a16:creationId xmlns:a16="http://schemas.microsoft.com/office/drawing/2014/main" id="{3DAFB88F-1EB0-A25F-4A2A-7E6AC33ADB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8563" y="1340350"/>
              <a:ext cx="6666872" cy="2383005"/>
            </a:xfrm>
            <a:prstGeom prst="rect">
              <a:avLst/>
            </a:prstGeom>
          </p:spPr>
        </p:pic>
        <p:pic>
          <p:nvPicPr>
            <p:cNvPr id="5" name="Immagine 4">
              <a:extLst>
                <a:ext uri="{FF2B5EF4-FFF2-40B4-BE49-F238E27FC236}">
                  <a16:creationId xmlns:a16="http://schemas.microsoft.com/office/drawing/2014/main" id="{B0497944-F2F6-DA78-B343-36AAD922D6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7178" y="3723355"/>
              <a:ext cx="6669643" cy="2385776"/>
            </a:xfrm>
            <a:prstGeom prst="rect">
              <a:avLst/>
            </a:prstGeom>
          </p:spPr>
        </p:pic>
      </p:grpSp>
      <p:pic>
        <p:nvPicPr>
          <p:cNvPr id="6" name="Immagine 5">
            <a:extLst>
              <a:ext uri="{FF2B5EF4-FFF2-40B4-BE49-F238E27FC236}">
                <a16:creationId xmlns:a16="http://schemas.microsoft.com/office/drawing/2014/main" id="{230C4903-964D-2B84-0D70-4CCA0F2EB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60" y="3021912"/>
            <a:ext cx="1199372" cy="1420135"/>
          </a:xfrm>
          <a:prstGeom prst="rect">
            <a:avLst/>
          </a:prstGeom>
        </p:spPr>
      </p:pic>
    </p:spTree>
    <p:extLst>
      <p:ext uri="{BB962C8B-B14F-4D97-AF65-F5344CB8AC3E}">
        <p14:creationId xmlns:p14="http://schemas.microsoft.com/office/powerpoint/2010/main" val="763791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graphicFrame>
        <p:nvGraphicFramePr>
          <p:cNvPr id="3" name="Tabella 14">
            <a:extLst>
              <a:ext uri="{FF2B5EF4-FFF2-40B4-BE49-F238E27FC236}">
                <a16:creationId xmlns:a16="http://schemas.microsoft.com/office/drawing/2014/main" id="{4DDF0F6A-0815-EF1A-6439-7B029FD5CFA8}"/>
              </a:ext>
            </a:extLst>
          </p:cNvPr>
          <p:cNvGraphicFramePr>
            <a:graphicFrameLocks noGrp="1"/>
          </p:cNvGraphicFramePr>
          <p:nvPr>
            <p:ph idx="1"/>
            <p:extLst>
              <p:ext uri="{D42A27DB-BD31-4B8C-83A1-F6EECF244321}">
                <p14:modId xmlns:p14="http://schemas.microsoft.com/office/powerpoint/2010/main" val="4178598782"/>
              </p:ext>
            </p:extLst>
          </p:nvPr>
        </p:nvGraphicFramePr>
        <p:xfrm>
          <a:off x="623069" y="1749672"/>
          <a:ext cx="7897862" cy="4127778"/>
        </p:xfrm>
        <a:graphic>
          <a:graphicData uri="http://schemas.openxmlformats.org/drawingml/2006/table">
            <a:tbl>
              <a:tblPr firstRow="1" firstCol="1" bandRow="1">
                <a:tableStyleId>{9D7B26C5-4107-4FEC-AEDC-1716B250A1EF}</a:tableStyleId>
              </a:tblPr>
              <a:tblGrid>
                <a:gridCol w="1338789">
                  <a:extLst>
                    <a:ext uri="{9D8B030D-6E8A-4147-A177-3AD203B41FA5}">
                      <a16:colId xmlns:a16="http://schemas.microsoft.com/office/drawing/2014/main" val="1156803336"/>
                    </a:ext>
                  </a:extLst>
                </a:gridCol>
                <a:gridCol w="1476317">
                  <a:extLst>
                    <a:ext uri="{9D8B030D-6E8A-4147-A177-3AD203B41FA5}">
                      <a16:colId xmlns:a16="http://schemas.microsoft.com/office/drawing/2014/main" val="1549088925"/>
                    </a:ext>
                  </a:extLst>
                </a:gridCol>
                <a:gridCol w="1270689">
                  <a:extLst>
                    <a:ext uri="{9D8B030D-6E8A-4147-A177-3AD203B41FA5}">
                      <a16:colId xmlns:a16="http://schemas.microsoft.com/office/drawing/2014/main" val="467138778"/>
                    </a:ext>
                  </a:extLst>
                </a:gridCol>
                <a:gridCol w="1270689">
                  <a:extLst>
                    <a:ext uri="{9D8B030D-6E8A-4147-A177-3AD203B41FA5}">
                      <a16:colId xmlns:a16="http://schemas.microsoft.com/office/drawing/2014/main" val="2535538625"/>
                    </a:ext>
                  </a:extLst>
                </a:gridCol>
                <a:gridCol w="1270689">
                  <a:extLst>
                    <a:ext uri="{9D8B030D-6E8A-4147-A177-3AD203B41FA5}">
                      <a16:colId xmlns:a16="http://schemas.microsoft.com/office/drawing/2014/main" val="1730719379"/>
                    </a:ext>
                  </a:extLst>
                </a:gridCol>
                <a:gridCol w="1270689">
                  <a:extLst>
                    <a:ext uri="{9D8B030D-6E8A-4147-A177-3AD203B41FA5}">
                      <a16:colId xmlns:a16="http://schemas.microsoft.com/office/drawing/2014/main" val="2160970464"/>
                    </a:ext>
                  </a:extLst>
                </a:gridCol>
              </a:tblGrid>
              <a:tr h="458642">
                <a:tc>
                  <a:txBody>
                    <a:bodyPr/>
                    <a:lstStyle/>
                    <a:p>
                      <a:pPr algn="ctr"/>
                      <a:r>
                        <a:rPr lang="it-IT"/>
                        <a:t>Attacco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t-IT"/>
                        <a:t>Dataset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t-IT"/>
                        <a:t>TP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TN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FP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it-IT" dirty="0"/>
                        <a:t>FN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3475054"/>
                  </a:ext>
                </a:extLst>
              </a:tr>
              <a:tr h="458642">
                <a:tc rowSpan="4">
                  <a:txBody>
                    <a:bodyPr/>
                    <a:lstStyle/>
                    <a:p>
                      <a:pPr algn="ctr"/>
                      <a:r>
                        <a:rPr lang="it-IT" sz="2400" dirty="0"/>
                        <a:t>Spectre</a:t>
                      </a:r>
                      <a:endParaRPr lang="en-US" sz="20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t-IT"/>
                        <a:t>AES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63,35%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35,94%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0,71%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1925441138"/>
                  </a:ext>
                </a:extLst>
              </a:tr>
              <a:tr h="458642">
                <a:tc vMerge="1">
                  <a:txBody>
                    <a:bodyPr/>
                    <a:lstStyle/>
                    <a:p>
                      <a:endParaRPr lang="en-US" dirty="0"/>
                    </a:p>
                  </a:txBody>
                  <a:tcPr/>
                </a:tc>
                <a:tc>
                  <a:txBody>
                    <a:bodyPr/>
                    <a:lstStyle/>
                    <a:p>
                      <a:pPr algn="ctr"/>
                      <a:r>
                        <a:rPr lang="it-IT"/>
                        <a:t>Blowfish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70,97%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28,82%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0,21%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3194313842"/>
                  </a:ext>
                </a:extLst>
              </a:tr>
              <a:tr h="458642">
                <a:tc vMerge="1">
                  <a:txBody>
                    <a:bodyPr/>
                    <a:lstStyle/>
                    <a:p>
                      <a:endParaRPr lang="en-US" dirty="0"/>
                    </a:p>
                  </a:txBody>
                  <a:tcPr/>
                </a:tc>
                <a:tc>
                  <a:txBody>
                    <a:bodyPr/>
                    <a:lstStyle/>
                    <a:p>
                      <a:pPr algn="ctr"/>
                      <a:r>
                        <a:rPr lang="it-IT"/>
                        <a:t>Idea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70,8%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28,63%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0,57%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237059225"/>
                  </a:ext>
                </a:extLst>
              </a:tr>
              <a:tr h="458642">
                <a:tc vMerge="1">
                  <a:txBody>
                    <a:bodyPr/>
                    <a:lstStyle/>
                    <a:p>
                      <a:endParaRPr lang="en-US" dirty="0"/>
                    </a:p>
                  </a:txBody>
                  <a:tcPr/>
                </a:tc>
                <a:tc>
                  <a:txBody>
                    <a:bodyPr/>
                    <a:lstStyle/>
                    <a:p>
                      <a:pPr algn="ctr"/>
                      <a:r>
                        <a:rPr lang="it-IT"/>
                        <a:t>RSA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t-IT"/>
                        <a:t>65,94%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t-IT"/>
                        <a:t>33,7%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t-IT" dirty="0"/>
                        <a:t>0,36%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91134391"/>
                  </a:ext>
                </a:extLst>
              </a:tr>
              <a:tr h="458642">
                <a:tc rowSpan="4">
                  <a:txBody>
                    <a:bodyPr/>
                    <a:lstStyle/>
                    <a:p>
                      <a:pPr algn="ctr"/>
                      <a:r>
                        <a:rPr lang="it-IT" sz="2400"/>
                        <a:t>Meltdown</a:t>
                      </a:r>
                      <a:endParaRPr lang="en-US" sz="20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a:t>AES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t-IT"/>
                        <a:t>67,5%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t-IT"/>
                        <a:t>31,94%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it-IT" dirty="0"/>
                        <a:t>0,56%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024094248"/>
                  </a:ext>
                </a:extLst>
              </a:tr>
              <a:tr h="458642">
                <a:tc vMerge="1">
                  <a:txBody>
                    <a:bodyPr/>
                    <a:lstStyle/>
                    <a:p>
                      <a:endParaRPr lang="en-US" dirty="0"/>
                    </a:p>
                  </a:txBody>
                  <a:tcPr/>
                </a:tc>
                <a:tc>
                  <a:txBody>
                    <a:bodyPr/>
                    <a:lstStyle/>
                    <a:p>
                      <a:pPr algn="ctr"/>
                      <a:r>
                        <a:rPr lang="it-IT"/>
                        <a:t>Blowfish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69,69%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30,01%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0,30%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it-IT"/>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2956647130"/>
                  </a:ext>
                </a:extLst>
              </a:tr>
              <a:tr h="458642">
                <a:tc vMerge="1">
                  <a:txBody>
                    <a:bodyPr/>
                    <a:lstStyle/>
                    <a:p>
                      <a:endParaRPr lang="en-US" dirty="0"/>
                    </a:p>
                  </a:txBody>
                  <a:tcPr/>
                </a:tc>
                <a:tc>
                  <a:txBody>
                    <a:bodyPr/>
                    <a:lstStyle/>
                    <a:p>
                      <a:pPr algn="ctr"/>
                      <a:r>
                        <a:rPr lang="it-IT"/>
                        <a:t>Idea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67,09%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a:t>32,6%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0,31%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val="3384262394"/>
                  </a:ext>
                </a:extLst>
              </a:tr>
              <a:tr h="458642">
                <a:tc vMerge="1">
                  <a:txBody>
                    <a:bodyPr/>
                    <a:lstStyle/>
                    <a:p>
                      <a:endParaRPr lang="en-US" dirty="0"/>
                    </a:p>
                  </a:txBody>
                  <a:tcPr/>
                </a:tc>
                <a:tc>
                  <a:txBody>
                    <a:bodyPr/>
                    <a:lstStyle/>
                    <a:p>
                      <a:pPr algn="ctr"/>
                      <a:r>
                        <a:rPr lang="it-IT"/>
                        <a:t>RSA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t-IT" dirty="0"/>
                        <a:t>63,67%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36,25%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it-IT" dirty="0"/>
                        <a:t>0,21%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it-IT" dirty="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112845695"/>
                  </a:ext>
                </a:extLst>
              </a:tr>
            </a:tbl>
          </a:graphicData>
        </a:graphic>
      </p:graphicFrame>
      <p:sp>
        <p:nvSpPr>
          <p:cNvPr id="4" name="Content Placeholder 1">
            <a:extLst>
              <a:ext uri="{FF2B5EF4-FFF2-40B4-BE49-F238E27FC236}">
                <a16:creationId xmlns:a16="http://schemas.microsoft.com/office/drawing/2014/main" id="{646CCD05-8484-5AC3-DF6F-7F366862B757}"/>
              </a:ext>
            </a:extLst>
          </p:cNvPr>
          <p:cNvSpPr txBox="1">
            <a:spLocks/>
          </p:cNvSpPr>
          <p:nvPr/>
        </p:nvSpPr>
        <p:spPr>
          <a:xfrm>
            <a:off x="623070" y="979566"/>
            <a:ext cx="7897862" cy="541416"/>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ct val="20000"/>
              </a:spcBef>
              <a:buFont typeface="Wingdings" charset="2"/>
              <a:buNone/>
              <a:defRPr sz="2200" b="0" i="0" kern="1200">
                <a:solidFill>
                  <a:schemeClr val="tx1"/>
                </a:solidFill>
                <a:latin typeface="PT Sans" panose="020B0503020203020204" pitchFamily="34" charset="77"/>
                <a:ea typeface="+mn-ea"/>
                <a:cs typeface="Arial"/>
              </a:defRPr>
            </a:lvl1pPr>
            <a:lvl2pPr marL="742950" indent="-28575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2pPr>
            <a:lvl3pPr marL="11430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3pPr>
            <a:lvl4pPr marL="16002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4pPr>
            <a:lvl5pPr marL="2057400" indent="-228600" algn="l" defTabSz="457200" rtl="0" eaLnBrk="1" latinLnBrk="0" hangingPunct="1">
              <a:lnSpc>
                <a:spcPts val="3000"/>
              </a:lnSpc>
              <a:spcBef>
                <a:spcPct val="20000"/>
              </a:spcBef>
              <a:buFont typeface="Arial"/>
              <a:buChar char="»"/>
              <a:defRPr sz="2200" b="0" i="0" kern="1200">
                <a:solidFill>
                  <a:schemeClr val="tx1"/>
                </a:solidFill>
                <a:latin typeface="PT Sans" panose="020B0503020203020204" pitchFamily="34" charset="77"/>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Isolation Forest</a:t>
            </a:r>
          </a:p>
        </p:txBody>
      </p:sp>
    </p:spTree>
    <p:extLst>
      <p:ext uri="{BB962C8B-B14F-4D97-AF65-F5344CB8AC3E}">
        <p14:creationId xmlns:p14="http://schemas.microsoft.com/office/powerpoint/2010/main" val="250243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1027">
            <a:extLst>
              <a:ext uri="{FF2B5EF4-FFF2-40B4-BE49-F238E27FC236}">
                <a16:creationId xmlns:a16="http://schemas.microsoft.com/office/drawing/2014/main" id="{6A0903DA-168D-BCE0-27FD-653D47596190}"/>
              </a:ext>
            </a:extLst>
          </p:cNvPr>
          <p:cNvSpPr txBox="1">
            <a:spLocks noGrp="1"/>
          </p:cNvSpPr>
          <p:nvPr>
            <p:ph idx="1"/>
          </p:nvPr>
        </p:nvSpPr>
        <p:spPr>
          <a:xfrm>
            <a:off x="288522" y="1174098"/>
            <a:ext cx="8581042" cy="4717581"/>
          </a:xfrm>
        </p:spPr>
        <p:txBody>
          <a:bodyPr>
            <a:normAutofit/>
          </a:bodyPr>
          <a:lstStyle/>
          <a:p>
            <a:r>
              <a:rPr lang="en-US" b="1" dirty="0"/>
              <a:t>A super simple example:</a:t>
            </a:r>
            <a:br>
              <a:rPr lang="en-US" dirty="0"/>
            </a:br>
            <a:br>
              <a:rPr lang="en-US" dirty="0"/>
            </a:br>
            <a:r>
              <a:rPr lang="en-US" dirty="0">
                <a:solidFill>
                  <a:srgbClr val="CC0000"/>
                </a:solidFill>
              </a:rPr>
              <a:t>28 </a:t>
            </a:r>
            <a:r>
              <a:rPr lang="en-US" dirty="0"/>
              <a:t>× 7 + </a:t>
            </a:r>
            <a:r>
              <a:rPr lang="en-US" dirty="0">
                <a:solidFill>
                  <a:srgbClr val="3366FF"/>
                </a:solidFill>
              </a:rPr>
              <a:t>10</a:t>
            </a:r>
            <a:r>
              <a:rPr lang="en-US" dirty="0"/>
              <a:t> × 10 = 296		is an even number</a:t>
            </a:r>
            <a:br>
              <a:rPr lang="en-US" dirty="0"/>
            </a:br>
            <a:r>
              <a:rPr lang="en-US" dirty="0"/>
              <a:t>	 </a:t>
            </a:r>
            <a:br>
              <a:rPr lang="en-US" dirty="0"/>
            </a:br>
            <a:r>
              <a:rPr lang="en-US" dirty="0"/>
              <a:t>and</a:t>
            </a:r>
            <a:br>
              <a:rPr lang="en-US" dirty="0"/>
            </a:br>
            <a:br>
              <a:rPr lang="en-US" dirty="0"/>
            </a:br>
            <a:r>
              <a:rPr lang="en-US" dirty="0">
                <a:solidFill>
                  <a:srgbClr val="CC0000"/>
                </a:solidFill>
              </a:rPr>
              <a:t>10</a:t>
            </a:r>
            <a:r>
              <a:rPr lang="en-US" dirty="0"/>
              <a:t> × 7 + </a:t>
            </a:r>
            <a:r>
              <a:rPr lang="en-US" dirty="0">
                <a:solidFill>
                  <a:srgbClr val="3366FF"/>
                </a:solidFill>
              </a:rPr>
              <a:t>28</a:t>
            </a:r>
            <a:r>
              <a:rPr lang="en-US" dirty="0"/>
              <a:t> × 10 = 350		is also even…</a:t>
            </a:r>
            <a:br>
              <a:rPr lang="en-US" dirty="0"/>
            </a:br>
            <a:endParaRPr lang="en-US" dirty="0"/>
          </a:p>
          <a:p>
            <a:pPr lvl="0" algn="just"/>
            <a:r>
              <a:rPr lang="en-US" dirty="0"/>
              <a:t>But…just by monitoring the time it takes to give the answer (the mental calculation leading to 296 is more complicated than the one leading to 350) one can tell where each amount is!</a:t>
            </a:r>
          </a:p>
        </p:txBody>
      </p:sp>
    </p:spTree>
    <p:extLst>
      <p:ext uri="{BB962C8B-B14F-4D97-AF65-F5344CB8AC3E}">
        <p14:creationId xmlns:p14="http://schemas.microsoft.com/office/powerpoint/2010/main" val="28475294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MSCAs: Countermeasures @ POLIMI</a:t>
            </a:r>
          </a:p>
        </p:txBody>
      </p:sp>
      <p:pic>
        <p:nvPicPr>
          <p:cNvPr id="3" name="Segnaposto contenuto 5">
            <a:extLst>
              <a:ext uri="{FF2B5EF4-FFF2-40B4-BE49-F238E27FC236}">
                <a16:creationId xmlns:a16="http://schemas.microsoft.com/office/drawing/2014/main" id="{F53C1DBC-EF38-44E5-86F5-1FF12DC2C1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9706" y="784157"/>
            <a:ext cx="4304454" cy="4396316"/>
          </a:xfrm>
        </p:spPr>
      </p:pic>
      <p:sp>
        <p:nvSpPr>
          <p:cNvPr id="4" name="Segnaposto testo 3">
            <a:extLst>
              <a:ext uri="{FF2B5EF4-FFF2-40B4-BE49-F238E27FC236}">
                <a16:creationId xmlns:a16="http://schemas.microsoft.com/office/drawing/2014/main" id="{6A75B9B3-F70C-936A-FCA2-BA47A12328D4}"/>
              </a:ext>
            </a:extLst>
          </p:cNvPr>
          <p:cNvSpPr txBox="1">
            <a:spLocks/>
          </p:cNvSpPr>
          <p:nvPr/>
        </p:nvSpPr>
        <p:spPr>
          <a:xfrm>
            <a:off x="288521" y="1078178"/>
            <a:ext cx="7214686" cy="1632551"/>
          </a:xfrm>
          <a:prstGeom prst="rect">
            <a:avLst/>
          </a:prstGeom>
        </p:spPr>
        <p:txBody>
          <a:bodyPr>
            <a:normAutofit/>
          </a:bodyPr>
          <a:lst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400" dirty="0"/>
              <a:t>Look Up </a:t>
            </a:r>
            <a:r>
              <a:rPr lang="it-IT" sz="2400" dirty="0" err="1"/>
              <a:t>Tables</a:t>
            </a:r>
            <a:r>
              <a:rPr lang="it-IT" sz="2400" dirty="0"/>
              <a:t> overhead:</a:t>
            </a:r>
          </a:p>
          <a:p>
            <a:pPr marL="285750" indent="-285750">
              <a:buFont typeface="Arial" panose="020B0604020202020204" pitchFamily="34" charset="0"/>
              <a:buChar char="•"/>
            </a:pPr>
            <a:r>
              <a:rPr lang="it-IT" sz="2400" dirty="0"/>
              <a:t>Intel </a:t>
            </a:r>
            <a:r>
              <a:rPr lang="it-IT" sz="2400" dirty="0" err="1"/>
              <a:t>Atom</a:t>
            </a:r>
            <a:r>
              <a:rPr lang="it-IT" sz="2400" dirty="0"/>
              <a:t>*: 25,75%</a:t>
            </a:r>
          </a:p>
          <a:p>
            <a:pPr marL="285750" indent="-285750">
              <a:buFont typeface="Arial" panose="020B0604020202020204" pitchFamily="34" charset="0"/>
              <a:buChar char="•"/>
            </a:pPr>
            <a:r>
              <a:rPr lang="it-IT" sz="2400" dirty="0"/>
              <a:t>Intel </a:t>
            </a:r>
            <a:r>
              <a:rPr lang="it-IT" sz="2400" dirty="0" err="1"/>
              <a:t>Nehalem</a:t>
            </a:r>
            <a:r>
              <a:rPr lang="it-IT" sz="2400" dirty="0"/>
              <a:t>*: 6,7%</a:t>
            </a:r>
            <a:endParaRPr lang="en-US" sz="2400" dirty="0"/>
          </a:p>
        </p:txBody>
      </p:sp>
      <p:sp>
        <p:nvSpPr>
          <p:cNvPr id="5" name="CasellaDiTesto 4">
            <a:extLst>
              <a:ext uri="{FF2B5EF4-FFF2-40B4-BE49-F238E27FC236}">
                <a16:creationId xmlns:a16="http://schemas.microsoft.com/office/drawing/2014/main" id="{72C1F182-665C-A11E-317E-C6D8F1A65389}"/>
              </a:ext>
            </a:extLst>
          </p:cNvPr>
          <p:cNvSpPr txBox="1"/>
          <p:nvPr/>
        </p:nvSpPr>
        <p:spPr>
          <a:xfrm>
            <a:off x="288521" y="5179515"/>
            <a:ext cx="8855479" cy="646331"/>
          </a:xfrm>
          <a:prstGeom prst="rect">
            <a:avLst/>
          </a:prstGeom>
          <a:noFill/>
        </p:spPr>
        <p:txBody>
          <a:bodyPr wrap="square" rtlCol="0">
            <a:spAutoFit/>
          </a:bodyPr>
          <a:lstStyle/>
          <a:p>
            <a:r>
              <a:rPr lang="it-IT" dirty="0"/>
              <a:t>* Data </a:t>
            </a:r>
            <a:r>
              <a:rPr lang="it-IT" dirty="0" err="1"/>
              <a:t>taken</a:t>
            </a:r>
            <a:r>
              <a:rPr lang="it-IT" dirty="0"/>
              <a:t> from the </a:t>
            </a:r>
            <a:r>
              <a:rPr lang="it-IT" dirty="0" err="1"/>
              <a:t>doctorate</a:t>
            </a:r>
            <a:r>
              <a:rPr lang="it-IT" dirty="0"/>
              <a:t> </a:t>
            </a:r>
            <a:r>
              <a:rPr lang="it-IT" dirty="0" err="1"/>
              <a:t>thesis</a:t>
            </a:r>
            <a:r>
              <a:rPr lang="it-IT" dirty="0"/>
              <a:t> of Wong: «</a:t>
            </a:r>
            <a:r>
              <a:rPr lang="en-US" i="1" dirty="0"/>
              <a:t>A Superscalar Out-of-Order x86 Soft Processor for FPGA</a:t>
            </a:r>
            <a:r>
              <a:rPr lang="it-IT" dirty="0"/>
              <a:t>»</a:t>
            </a:r>
            <a:endParaRPr lang="en-US" i="1" dirty="0"/>
          </a:p>
        </p:txBody>
      </p:sp>
      <p:sp>
        <p:nvSpPr>
          <p:cNvPr id="6" name="CasellaDiTesto 5">
            <a:extLst>
              <a:ext uri="{FF2B5EF4-FFF2-40B4-BE49-F238E27FC236}">
                <a16:creationId xmlns:a16="http://schemas.microsoft.com/office/drawing/2014/main" id="{DD0B4C3C-5659-D130-1987-840297ABE592}"/>
              </a:ext>
            </a:extLst>
          </p:cNvPr>
          <p:cNvSpPr txBox="1"/>
          <p:nvPr/>
        </p:nvSpPr>
        <p:spPr>
          <a:xfrm>
            <a:off x="288521" y="5811472"/>
            <a:ext cx="2024062" cy="369332"/>
          </a:xfrm>
          <a:prstGeom prst="rect">
            <a:avLst/>
          </a:prstGeom>
          <a:noFill/>
        </p:spPr>
        <p:txBody>
          <a:bodyPr wrap="square" rtlCol="0">
            <a:spAutoFit/>
          </a:bodyPr>
          <a:lstStyle/>
          <a:p>
            <a:r>
              <a:rPr lang="it-IT" dirty="0"/>
              <a:t>* </a:t>
            </a:r>
            <a:r>
              <a:rPr lang="it-IT" dirty="0" err="1"/>
              <a:t>without</a:t>
            </a:r>
            <a:r>
              <a:rPr lang="it-IT" dirty="0"/>
              <a:t> L2 cache</a:t>
            </a:r>
            <a:endParaRPr lang="en-US" dirty="0"/>
          </a:p>
        </p:txBody>
      </p:sp>
    </p:spTree>
    <p:extLst>
      <p:ext uri="{BB962C8B-B14F-4D97-AF65-F5344CB8AC3E}">
        <p14:creationId xmlns:p14="http://schemas.microsoft.com/office/powerpoint/2010/main" val="3280820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Students assignments</a:t>
            </a:r>
            <a:endParaRPr lang="en-US" dirty="0"/>
          </a:p>
        </p:txBody>
      </p:sp>
      <p:sp>
        <p:nvSpPr>
          <p:cNvPr id="3" name="Content Placeholder 2"/>
          <p:cNvSpPr>
            <a:spLocks noGrp="1"/>
          </p:cNvSpPr>
          <p:nvPr>
            <p:ph idx="1"/>
          </p:nvPr>
        </p:nvSpPr>
        <p:spPr/>
        <p:txBody>
          <a:bodyPr>
            <a:normAutofit/>
          </a:bodyPr>
          <a:lstStyle/>
          <a:p>
            <a:pPr marL="342900" indent="-342900" algn="just">
              <a:buFont typeface="Arial" panose="020B0604020202020204" pitchFamily="34" charset="0"/>
              <a:buChar char="•"/>
            </a:pPr>
            <a:r>
              <a:rPr lang="it-IT" sz="1600" dirty="0"/>
              <a:t>S. </a:t>
            </a:r>
            <a:r>
              <a:rPr lang="it-IT" sz="1600" dirty="0" err="1"/>
              <a:t>Crane</a:t>
            </a:r>
            <a:r>
              <a:rPr lang="it-IT" sz="1600" dirty="0"/>
              <a:t>, A. </a:t>
            </a:r>
            <a:r>
              <a:rPr lang="it-IT" sz="1600" dirty="0" err="1"/>
              <a:t>Homescu</a:t>
            </a:r>
            <a:r>
              <a:rPr lang="it-IT" sz="1600" dirty="0"/>
              <a:t>, S. </a:t>
            </a:r>
            <a:r>
              <a:rPr lang="it-IT" sz="1600" dirty="0" err="1"/>
              <a:t>Brunthaler</a:t>
            </a:r>
            <a:r>
              <a:rPr lang="it-IT" sz="1600" dirty="0"/>
              <a:t>, P. Larsen, and M. Franz, “</a:t>
            </a:r>
            <a:r>
              <a:rPr lang="it-IT" sz="1600" dirty="0" err="1"/>
              <a:t>Thwarting</a:t>
            </a:r>
            <a:r>
              <a:rPr lang="it-IT" sz="1600" dirty="0"/>
              <a:t> cache side-</a:t>
            </a:r>
            <a:r>
              <a:rPr lang="it-IT" sz="1600" dirty="0" err="1"/>
              <a:t>channel</a:t>
            </a:r>
            <a:r>
              <a:rPr lang="it-IT" sz="1600" dirty="0"/>
              <a:t> </a:t>
            </a:r>
            <a:r>
              <a:rPr lang="it-IT" sz="1600" dirty="0" err="1"/>
              <a:t>attacks</a:t>
            </a:r>
            <a:r>
              <a:rPr lang="it-IT" sz="1600" dirty="0"/>
              <a:t> </a:t>
            </a:r>
            <a:r>
              <a:rPr lang="it-IT" sz="1600" dirty="0" err="1"/>
              <a:t>through</a:t>
            </a:r>
            <a:r>
              <a:rPr lang="it-IT" sz="1600" dirty="0"/>
              <a:t> </a:t>
            </a:r>
            <a:r>
              <a:rPr lang="it-IT" sz="1600" dirty="0" err="1"/>
              <a:t>dynamic</a:t>
            </a:r>
            <a:r>
              <a:rPr lang="it-IT" sz="1600" dirty="0"/>
              <a:t> software </a:t>
            </a:r>
            <a:r>
              <a:rPr lang="it-IT" sz="1600" dirty="0" err="1"/>
              <a:t>diversity</a:t>
            </a:r>
            <a:r>
              <a:rPr lang="it-IT" sz="1600" dirty="0"/>
              <a:t>,” in Proc. NDSS, 2015, pp. 8–11</a:t>
            </a:r>
          </a:p>
          <a:p>
            <a:pPr marL="342900" indent="-342900" algn="just">
              <a:buFont typeface="Arial" panose="020B0604020202020204" pitchFamily="34" charset="0"/>
              <a:buChar char="•"/>
            </a:pPr>
            <a:r>
              <a:rPr lang="en-US" sz="1600" dirty="0"/>
              <a:t>S. </a:t>
            </a:r>
            <a:r>
              <a:rPr lang="en-US" sz="1600" dirty="0" err="1"/>
              <a:t>Rokicki</a:t>
            </a:r>
            <a:r>
              <a:rPr lang="en-US" sz="1600" dirty="0"/>
              <a:t>, "</a:t>
            </a:r>
            <a:r>
              <a:rPr lang="en-US" sz="1600" dirty="0" err="1"/>
              <a:t>GhostBusters</a:t>
            </a:r>
            <a:r>
              <a:rPr lang="en-US" sz="1600" dirty="0"/>
              <a:t>: Mitigating </a:t>
            </a:r>
            <a:r>
              <a:rPr lang="en-US" sz="1600" dirty="0" err="1"/>
              <a:t>Spectre</a:t>
            </a:r>
            <a:r>
              <a:rPr lang="en-US" sz="1600" dirty="0"/>
              <a:t> Attacks on a DBT-Based Processor," 2020 Design, Automation &amp; Test in Europe Conference &amp; Exhibition (DATE), Grenoble, France, 2020, pp. 927-932</a:t>
            </a:r>
          </a:p>
          <a:p>
            <a:pPr marL="342900" indent="-342900" algn="just">
              <a:buFont typeface="Arial" panose="020B0604020202020204" pitchFamily="34" charset="0"/>
              <a:buChar char="•"/>
            </a:pPr>
            <a:r>
              <a:rPr lang="en-US" sz="1600" dirty="0" err="1"/>
              <a:t>Akyildiz</a:t>
            </a:r>
            <a:r>
              <a:rPr lang="en-US" sz="1600" dirty="0"/>
              <a:t>, Taha </a:t>
            </a:r>
            <a:r>
              <a:rPr lang="en-US" sz="1600" dirty="0" err="1"/>
              <a:t>Atahan</a:t>
            </a:r>
            <a:r>
              <a:rPr lang="en-US" sz="1600" dirty="0"/>
              <a:t>, et al. "</a:t>
            </a:r>
            <a:r>
              <a:rPr lang="en-US" sz="1600" dirty="0" err="1"/>
              <a:t>MeltdownDetector</a:t>
            </a:r>
            <a:r>
              <a:rPr lang="en-US" sz="1600" dirty="0"/>
              <a:t>: A runtime approach for detecting meltdown attacks." Future Generation Computer Systems 112 (2020): 136-147</a:t>
            </a:r>
          </a:p>
          <a:p>
            <a:pPr marL="342900" indent="-342900" algn="just">
              <a:buFont typeface="Arial" panose="020B0604020202020204" pitchFamily="34" charset="0"/>
              <a:buChar char="•"/>
            </a:pPr>
            <a:r>
              <a:rPr lang="en-US" sz="1600" dirty="0"/>
              <a:t>H. Wang, H. </a:t>
            </a:r>
            <a:r>
              <a:rPr lang="en-US" sz="1600" dirty="0" err="1"/>
              <a:t>Sayadi</a:t>
            </a:r>
            <a:r>
              <a:rPr lang="en-US" sz="1600" dirty="0"/>
              <a:t>, G. </a:t>
            </a:r>
            <a:r>
              <a:rPr lang="en-US" sz="1600" dirty="0" err="1"/>
              <a:t>Kolhe</a:t>
            </a:r>
            <a:r>
              <a:rPr lang="en-US" sz="1600" dirty="0"/>
              <a:t>, A. </a:t>
            </a:r>
            <a:r>
              <a:rPr lang="en-US" sz="1600" dirty="0" err="1"/>
              <a:t>Sasan</a:t>
            </a:r>
            <a:r>
              <a:rPr lang="en-US" sz="1600" dirty="0"/>
              <a:t>, S. </a:t>
            </a:r>
            <a:r>
              <a:rPr lang="en-US" sz="1600" dirty="0" err="1"/>
              <a:t>Rafatirad</a:t>
            </a:r>
            <a:r>
              <a:rPr lang="en-US" sz="1600" dirty="0"/>
              <a:t> and H. Homayoun, "Phased-Guard: Multi-Phase Machine Learning Framework for Detection and Identification of Zero-Day Microarchitectural Side-Channel Attacks," 2020 IEEE 38th International Conference on Computer Design (ICCD), Hartford, CT, USA, 2020, pp. 648-655</a:t>
            </a:r>
          </a:p>
          <a:p>
            <a:pPr marL="342900" indent="-342900" algn="just">
              <a:buFont typeface="Arial" panose="020B0604020202020204" pitchFamily="34" charset="0"/>
              <a:buChar char="•"/>
            </a:pPr>
            <a:r>
              <a:rPr lang="en-US" sz="1600" dirty="0"/>
              <a:t>H. Wang, H. </a:t>
            </a:r>
            <a:r>
              <a:rPr lang="en-US" sz="1600" dirty="0" err="1"/>
              <a:t>Sayadi</a:t>
            </a:r>
            <a:r>
              <a:rPr lang="en-US" sz="1600" dirty="0"/>
              <a:t>, S. </a:t>
            </a:r>
            <a:r>
              <a:rPr lang="en-US" sz="1600" dirty="0" err="1"/>
              <a:t>Rafatirad</a:t>
            </a:r>
            <a:r>
              <a:rPr lang="en-US" sz="1600" dirty="0"/>
              <a:t>, A. </a:t>
            </a:r>
            <a:r>
              <a:rPr lang="en-US" sz="1600" dirty="0" err="1"/>
              <a:t>Sasan</a:t>
            </a:r>
            <a:r>
              <a:rPr lang="en-US" sz="1600" dirty="0"/>
              <a:t> and H. Homayoun, "SCARF: Detecting Side-Channel Attacks at Real-time using Low-level Hardware Features," 2020 IEEE 26th International Symposium on On-Line Testing and Robust System Design (IOLTS), Napoli, Italy, 2020, pp. 1-6</a:t>
            </a:r>
          </a:p>
          <a:p>
            <a:pPr marL="342900" indent="-34290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374344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285750" indent="-285750" algn="just">
              <a:buFont typeface="Arial" panose="020B0604020202020204" pitchFamily="34" charset="0"/>
              <a:buChar char="•"/>
            </a:pPr>
            <a:r>
              <a:rPr lang="en-US" sz="1800" dirty="0"/>
              <a:t>Wenjie Xiong and Jakub </a:t>
            </a:r>
            <a:r>
              <a:rPr lang="en-US" sz="1800" dirty="0" err="1"/>
              <a:t>Szefer</a:t>
            </a:r>
            <a:r>
              <a:rPr lang="en-US" sz="1800" dirty="0"/>
              <a:t>. 2021. </a:t>
            </a:r>
            <a:r>
              <a:rPr lang="en-US" sz="1800" i="1" dirty="0"/>
              <a:t>“Survey of Transient Execution Attacks and Their Mitigations”</a:t>
            </a:r>
            <a:r>
              <a:rPr lang="en-US" sz="1800" dirty="0"/>
              <a:t>. ACM </a:t>
            </a:r>
            <a:r>
              <a:rPr lang="en-US" sz="1800" dirty="0" err="1"/>
              <a:t>Comput</a:t>
            </a:r>
            <a:r>
              <a:rPr lang="en-US" sz="1800" dirty="0"/>
              <a:t>. </a:t>
            </a:r>
            <a:r>
              <a:rPr lang="en-US" sz="1800" dirty="0" err="1"/>
              <a:t>Surv</a:t>
            </a:r>
            <a:r>
              <a:rPr lang="en-US" sz="1800" dirty="0"/>
              <a:t>. 54, 3, Article 54 (April 2022), 36 pages.</a:t>
            </a:r>
          </a:p>
          <a:p>
            <a:pPr marL="285750" indent="-285750" algn="just">
              <a:buFont typeface="Arial" panose="020B0604020202020204" pitchFamily="34" charset="0"/>
              <a:buChar char="•"/>
            </a:pPr>
            <a:r>
              <a:rPr lang="it-IT" sz="1800" dirty="0"/>
              <a:t>Claudio Canella, </a:t>
            </a:r>
            <a:r>
              <a:rPr lang="it-IT" sz="1800" dirty="0" err="1"/>
              <a:t>Jo</a:t>
            </a:r>
            <a:r>
              <a:rPr lang="it-IT" sz="1800" dirty="0"/>
              <a:t> Van </a:t>
            </a:r>
            <a:r>
              <a:rPr lang="it-IT" sz="1800" dirty="0" err="1"/>
              <a:t>Bulck</a:t>
            </a:r>
            <a:r>
              <a:rPr lang="it-IT" sz="1800" dirty="0"/>
              <a:t>, Michael Schwarz, Moritz </a:t>
            </a:r>
            <a:r>
              <a:rPr lang="it-IT" sz="1800" dirty="0" err="1"/>
              <a:t>Lipp</a:t>
            </a:r>
            <a:r>
              <a:rPr lang="it-IT" sz="1800" dirty="0"/>
              <a:t>, Benjamin Von Berg, Philipp Ortner, Frank </a:t>
            </a:r>
            <a:r>
              <a:rPr lang="it-IT" sz="1800" dirty="0" err="1"/>
              <a:t>Piessens</a:t>
            </a:r>
            <a:r>
              <a:rPr lang="it-IT" sz="1800" dirty="0"/>
              <a:t>, Dmitry </a:t>
            </a:r>
            <a:r>
              <a:rPr lang="it-IT" sz="1800" dirty="0" err="1"/>
              <a:t>Evtyushkin</a:t>
            </a:r>
            <a:r>
              <a:rPr lang="it-IT" sz="1800" dirty="0"/>
              <a:t>, and Daniel </a:t>
            </a:r>
            <a:r>
              <a:rPr lang="it-IT" sz="1800" dirty="0" err="1"/>
              <a:t>Gruss</a:t>
            </a:r>
            <a:r>
              <a:rPr lang="it-IT" sz="1800" dirty="0"/>
              <a:t>. 2019. "</a:t>
            </a:r>
            <a:r>
              <a:rPr lang="it-IT" sz="1800" i="1" dirty="0"/>
              <a:t>A </a:t>
            </a:r>
            <a:r>
              <a:rPr lang="it-IT" sz="1800" i="1" dirty="0" err="1"/>
              <a:t>systematic</a:t>
            </a:r>
            <a:r>
              <a:rPr lang="it-IT" sz="1800" i="1" dirty="0"/>
              <a:t> </a:t>
            </a:r>
            <a:r>
              <a:rPr lang="it-IT" sz="1800" i="1" dirty="0" err="1"/>
              <a:t>evaluation</a:t>
            </a:r>
            <a:r>
              <a:rPr lang="it-IT" sz="1800" i="1" dirty="0"/>
              <a:t> of </a:t>
            </a:r>
            <a:r>
              <a:rPr lang="it-IT" sz="1800" i="1" dirty="0" err="1"/>
              <a:t>transient</a:t>
            </a:r>
            <a:r>
              <a:rPr lang="it-IT" sz="1800" i="1" dirty="0"/>
              <a:t> </a:t>
            </a:r>
            <a:r>
              <a:rPr lang="it-IT" sz="1800" i="1" dirty="0" err="1"/>
              <a:t>execution</a:t>
            </a:r>
            <a:r>
              <a:rPr lang="it-IT" sz="1800" i="1" dirty="0"/>
              <a:t> </a:t>
            </a:r>
            <a:r>
              <a:rPr lang="it-IT" sz="1800" i="1" dirty="0" err="1"/>
              <a:t>attacks</a:t>
            </a:r>
            <a:r>
              <a:rPr lang="it-IT" sz="1800" i="1" dirty="0"/>
              <a:t> and </a:t>
            </a:r>
            <a:r>
              <a:rPr lang="it-IT" sz="1800" i="1" dirty="0" err="1"/>
              <a:t>defenses</a:t>
            </a:r>
            <a:r>
              <a:rPr lang="it-IT" sz="1800" i="1" dirty="0"/>
              <a:t>"</a:t>
            </a:r>
            <a:r>
              <a:rPr lang="it-IT" sz="1800" dirty="0"/>
              <a:t>. In </a:t>
            </a:r>
            <a:r>
              <a:rPr lang="it-IT" sz="1800" dirty="0" err="1"/>
              <a:t>Proceedings</a:t>
            </a:r>
            <a:r>
              <a:rPr lang="it-IT" sz="1800" dirty="0"/>
              <a:t> of the 28th USENIX Conference on Security Symposium (SEC'19). USENIX Association, USA, 249–266.</a:t>
            </a:r>
          </a:p>
          <a:p>
            <a:pPr marL="285750" indent="-285750" algn="just">
              <a:buFont typeface="Arial" panose="020B0604020202020204" pitchFamily="34" charset="0"/>
              <a:buChar char="•"/>
            </a:pPr>
            <a:r>
              <a:rPr lang="en-US" sz="1800" dirty="0"/>
              <a:t>Claudio Canella, Khaled N. </a:t>
            </a:r>
            <a:r>
              <a:rPr lang="en-US" sz="1800" dirty="0" err="1"/>
              <a:t>Khasawneh</a:t>
            </a:r>
            <a:r>
              <a:rPr lang="en-US" sz="1800" dirty="0"/>
              <a:t>, and Daniel </a:t>
            </a:r>
            <a:r>
              <a:rPr lang="en-US" sz="1800" dirty="0" err="1"/>
              <a:t>Gruss</a:t>
            </a:r>
            <a:r>
              <a:rPr lang="en-US" sz="1800" dirty="0"/>
              <a:t>. 2020. </a:t>
            </a:r>
            <a:r>
              <a:rPr lang="en-US" sz="1800" i="1" dirty="0"/>
              <a:t>“The Evolution of Transient-Execution Attacks”</a:t>
            </a:r>
            <a:r>
              <a:rPr lang="en-US" sz="1800" dirty="0"/>
              <a:t>. In Proceedings of the 2020 on Great Lakes Symposium on VLSI (GLSVLSI '20). Association for Computing Machinery, New York, NY, USA, 163–168.</a:t>
            </a:r>
          </a:p>
          <a:p>
            <a:pPr marL="285750" indent="-285750" algn="just">
              <a:buFont typeface="Arial" panose="020B0604020202020204" pitchFamily="34" charset="0"/>
              <a:buChar char="•"/>
            </a:pPr>
            <a:r>
              <a:rPr lang="en-US" sz="1800" dirty="0"/>
              <a:t>M. Schwarz and D. </a:t>
            </a:r>
            <a:r>
              <a:rPr lang="en-US" sz="1800" dirty="0" err="1"/>
              <a:t>Gruss</a:t>
            </a:r>
            <a:r>
              <a:rPr lang="en-US" sz="1800" dirty="0"/>
              <a:t>, "How Trusted Execution Environments Fuel Research on Microarchitectural Attacks," in IEEE Security &amp; Privacy, vol. 18, no. 5, pp. 18-27, Sept.-Oct. 2020</a:t>
            </a:r>
          </a:p>
          <a:p>
            <a:pPr marL="285750" indent="-285750" algn="just">
              <a:buFont typeface="Arial" panose="020B0604020202020204" pitchFamily="34" charset="0"/>
              <a:buChar char="•"/>
            </a:pPr>
            <a:r>
              <a:rPr lang="en-US" sz="1800" dirty="0" err="1"/>
              <a:t>Lipp</a:t>
            </a:r>
            <a:r>
              <a:rPr lang="en-US" sz="1800" dirty="0"/>
              <a:t>, Moritz, et al. "Meltdown: Reading kernel memory from user space." Communications of the ACM 63.6 (2020): 46-56.</a:t>
            </a:r>
          </a:p>
          <a:p>
            <a:pPr marL="285750" indent="-285750" algn="just">
              <a:buFont typeface="Arial" panose="020B0604020202020204" pitchFamily="34" charset="0"/>
              <a:buChar char="•"/>
            </a:pPr>
            <a:r>
              <a:rPr lang="en-US" sz="1800" dirty="0"/>
              <a:t>Kocher, Paul, et al. "</a:t>
            </a:r>
            <a:r>
              <a:rPr lang="en-US" sz="1800" dirty="0" err="1"/>
              <a:t>Spectre</a:t>
            </a:r>
            <a:r>
              <a:rPr lang="en-US" sz="1800" dirty="0"/>
              <a:t> attacks: Exploiting speculative execution." Communications of the ACM 63.7 (2020): 93-101.</a:t>
            </a:r>
          </a:p>
          <a:p>
            <a:pPr marL="285750" indent="-285750" algn="just">
              <a:buFont typeface="Arial" panose="020B0604020202020204" pitchFamily="34" charset="0"/>
              <a:buChar char="•"/>
            </a:pPr>
            <a:r>
              <a:rPr lang="en-US" sz="1800" dirty="0"/>
              <a:t>Van </a:t>
            </a:r>
            <a:r>
              <a:rPr lang="en-US" sz="1800" dirty="0" err="1"/>
              <a:t>Bulck</a:t>
            </a:r>
            <a:r>
              <a:rPr lang="en-US" sz="1800" dirty="0"/>
              <a:t>, Jo, et al. "Foreshadow: Extracting the keys to the Intel SGX kingdom with transient out-of-order execution." Proceedings </a:t>
            </a:r>
            <a:r>
              <a:rPr lang="en-US" sz="1800" dirty="0" err="1"/>
              <a:t>fo</a:t>
            </a:r>
            <a:r>
              <a:rPr lang="en-US" sz="1800" dirty="0"/>
              <a:t> the 27th USENIX Security Symposium. USENIX Association, 2018.</a:t>
            </a:r>
          </a:p>
          <a:p>
            <a:pPr marL="285750" indent="-285750" algn="just">
              <a:buFont typeface="Arial" panose="020B0604020202020204" pitchFamily="34" charset="0"/>
              <a:buChar char="•"/>
            </a:pPr>
            <a:r>
              <a:rPr lang="en-US" sz="1800" dirty="0"/>
              <a:t>Schwarz, Michael, et al. "</a:t>
            </a:r>
            <a:r>
              <a:rPr lang="en-US" sz="1800" dirty="0" err="1"/>
              <a:t>ZombieLoad</a:t>
            </a:r>
            <a:r>
              <a:rPr lang="en-US" sz="1800" dirty="0"/>
              <a:t>: Cross-privilege-boundary data sampling." Proceedings of the 2019 ACM SIGSAC Conference on Computer and Communications Security. 2019.</a:t>
            </a:r>
          </a:p>
          <a:p>
            <a:pPr marL="285750" indent="-285750" algn="just">
              <a:buFont typeface="Arial" panose="020B0604020202020204" pitchFamily="34" charset="0"/>
              <a:buChar char="•"/>
            </a:pPr>
            <a:r>
              <a:rPr lang="en-US" sz="1800" dirty="0"/>
              <a:t>Van </a:t>
            </a:r>
            <a:r>
              <a:rPr lang="en-US" sz="1800" dirty="0" err="1"/>
              <a:t>Bulck</a:t>
            </a:r>
            <a:r>
              <a:rPr lang="en-US" sz="1800" dirty="0"/>
              <a:t>, Jo, et al. "LVI: Hijacking transient execution through microarchitectural load value injection." 2020 IEEE Symposium on Security and Privacy (SP). IEEE, 2020.</a:t>
            </a:r>
          </a:p>
          <a:p>
            <a:pPr marL="285750" indent="-285750" algn="just">
              <a:buFont typeface="Arial" panose="020B0604020202020204" pitchFamily="34" charset="0"/>
              <a:buChar char="•"/>
            </a:pPr>
            <a:r>
              <a:rPr lang="en-US" sz="1800" dirty="0"/>
              <a:t>https://www.theregister.com/2022/07/12/amd_intel_retbleed/</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endParaRPr lang="it-IT" sz="1800" dirty="0"/>
          </a:p>
          <a:p>
            <a:pPr marL="285750" indent="-285750" algn="just">
              <a:buFont typeface="Arial" panose="020B0604020202020204" pitchFamily="34" charset="0"/>
              <a:buChar char="•"/>
            </a:pPr>
            <a:endParaRPr lang="it-IT" sz="1800" dirty="0"/>
          </a:p>
        </p:txBody>
      </p:sp>
    </p:spTree>
    <p:extLst>
      <p:ext uri="{BB962C8B-B14F-4D97-AF65-F5344CB8AC3E}">
        <p14:creationId xmlns:p14="http://schemas.microsoft.com/office/powerpoint/2010/main" val="103839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Side-Channel Attacks</a:t>
            </a:r>
          </a:p>
        </p:txBody>
      </p:sp>
      <p:sp>
        <p:nvSpPr>
          <p:cNvPr id="6" name="Rectangle 1027">
            <a:extLst>
              <a:ext uri="{FF2B5EF4-FFF2-40B4-BE49-F238E27FC236}">
                <a16:creationId xmlns:a16="http://schemas.microsoft.com/office/drawing/2014/main" id="{6A0903DA-168D-BCE0-27FD-653D47596190}"/>
              </a:ext>
            </a:extLst>
          </p:cNvPr>
          <p:cNvSpPr txBox="1">
            <a:spLocks noGrp="1"/>
          </p:cNvSpPr>
          <p:nvPr>
            <p:ph idx="1"/>
          </p:nvPr>
        </p:nvSpPr>
        <p:spPr>
          <a:xfrm>
            <a:off x="288522" y="1174098"/>
            <a:ext cx="8581042" cy="4717581"/>
          </a:xfrm>
        </p:spPr>
        <p:txBody>
          <a:bodyPr>
            <a:normAutofit/>
          </a:bodyPr>
          <a:lstStyle/>
          <a:p>
            <a:pPr lvl="0">
              <a:buNone/>
            </a:pPr>
            <a:r>
              <a:rPr lang="en-US" b="1" dirty="0"/>
              <a:t>A super simple example:</a:t>
            </a:r>
            <a:br>
              <a:rPr lang="en-US" dirty="0"/>
            </a:br>
            <a:endParaRPr lang="en-US" dirty="0"/>
          </a:p>
          <a:p>
            <a:pPr lvl="0">
              <a:buNone/>
            </a:pPr>
            <a:br>
              <a:rPr lang="en-US" dirty="0"/>
            </a:br>
            <a:r>
              <a:rPr lang="en-US" dirty="0"/>
              <a:t>The external monitoring of the processing time of a card may leak secrets to the external world (e.g. credit keys, PINs </a:t>
            </a:r>
            <a:r>
              <a:rPr lang="en-US" dirty="0" err="1"/>
              <a:t>etc</a:t>
            </a:r>
            <a:r>
              <a:rPr lang="en-US" dirty="0"/>
              <a:t>).</a:t>
            </a:r>
          </a:p>
          <a:p>
            <a:pPr lvl="0">
              <a:buNone/>
            </a:pPr>
            <a:endParaRPr lang="en-US" dirty="0"/>
          </a:p>
          <a:p>
            <a:pPr lvl="0">
              <a:buNone/>
            </a:pPr>
            <a:r>
              <a:rPr lang="en-US" b="1" dirty="0"/>
              <a:t>Timing attacks</a:t>
            </a:r>
            <a:r>
              <a:rPr lang="en-US" dirty="0"/>
              <a:t> were exposed in the early 1990’s.</a:t>
            </a:r>
          </a:p>
          <a:p>
            <a:pPr lvl="0">
              <a:buNone/>
            </a:pPr>
            <a:endParaRPr lang="en-US" dirty="0"/>
          </a:p>
          <a:p>
            <a:pPr lvl="0">
              <a:buNone/>
            </a:pPr>
            <a:r>
              <a:rPr lang="en-US" dirty="0"/>
              <a:t>Lesson learned: </a:t>
            </a:r>
            <a:r>
              <a:rPr lang="en-US" b="1" dirty="0"/>
              <a:t>Current card software runs in constant time</a:t>
            </a:r>
          </a:p>
          <a:p>
            <a:endParaRPr lang="en-US" dirty="0"/>
          </a:p>
        </p:txBody>
      </p:sp>
    </p:spTree>
    <p:extLst>
      <p:ext uri="{BB962C8B-B14F-4D97-AF65-F5344CB8AC3E}">
        <p14:creationId xmlns:p14="http://schemas.microsoft.com/office/powerpoint/2010/main" val="1916857588"/>
      </p:ext>
    </p:extLst>
  </p:cSld>
  <p:clrMapOvr>
    <a:masterClrMapping/>
  </p:clrMapOvr>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Template>
  <TotalTime>20413</TotalTime>
  <Words>4220</Words>
  <Application>Microsoft Office PowerPoint</Application>
  <PresentationFormat>Presentazione su schermo (4:3)</PresentationFormat>
  <Paragraphs>608</Paragraphs>
  <Slides>82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82</vt:i4>
      </vt:variant>
    </vt:vector>
  </HeadingPairs>
  <TitlesOfParts>
    <vt:vector size="92" baseType="lpstr">
      <vt:lpstr>Arial</vt:lpstr>
      <vt:lpstr>Avenir Next Condensed Demi Bold</vt:lpstr>
      <vt:lpstr>Avenir Next Condensed Medium</vt:lpstr>
      <vt:lpstr>Calibri</vt:lpstr>
      <vt:lpstr>Calibri Light</vt:lpstr>
      <vt:lpstr>Courier New</vt:lpstr>
      <vt:lpstr>Google Sans</vt:lpstr>
      <vt:lpstr>PT Sans</vt:lpstr>
      <vt:lpstr>Wingdings</vt:lpstr>
      <vt:lpstr>POLI</vt:lpstr>
      <vt:lpstr>Advanced topics in Hardware Security - Microarchitectural Side-Channel Attacks</vt:lpstr>
      <vt:lpstr>Acknowledgment</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vt:lpstr>
      <vt:lpstr>Side-Channel Attacks – Power Analysis</vt:lpstr>
      <vt:lpstr>Side-Channel Attacks – Simple Power Analysis</vt:lpstr>
      <vt:lpstr>Side-Channel Attacks – Simple Power Analysis</vt:lpstr>
      <vt:lpstr>Side-Channel Attacks – Simple Power Analysis</vt:lpstr>
      <vt:lpstr>Side-Channel Attacks – Simple Power Analysis</vt:lpstr>
      <vt:lpstr>Side-Channel Attacks – Simple Power Analysis</vt:lpstr>
      <vt:lpstr>Side-Channel Attacks – Simple Power Analysis</vt:lpstr>
      <vt:lpstr>Side-Channel Attacks – Simple Power Analysis</vt:lpstr>
      <vt:lpstr>Side-Channel Attacks – EM Emissions Analysis</vt:lpstr>
      <vt:lpstr>Side-Channel Attacks – EM Emissions Analysis</vt:lpstr>
      <vt:lpstr>Side-Channel Attacks – EM Emissions Analysis</vt:lpstr>
      <vt:lpstr>Side-Channel Attacks – EM Emissions Analysis</vt:lpstr>
      <vt:lpstr>Microarchitectural Side-Channel Attacks</vt:lpstr>
      <vt:lpstr>Microarchitectural Side-Channel Attacks</vt:lpstr>
      <vt:lpstr>Microarchitectural Side-Channel Attacks</vt:lpstr>
      <vt:lpstr>Microarchitectural Side-Channel Attacks</vt:lpstr>
      <vt:lpstr>Microarchitectural Side-Channel Attacks</vt:lpstr>
      <vt:lpstr>Where do MSCAs come from: modern CPU features</vt:lpstr>
      <vt:lpstr>Microarchitectural Side-Channel Attacks</vt:lpstr>
      <vt:lpstr>Modern CPUs features</vt:lpstr>
      <vt:lpstr>Modern CPUs features</vt:lpstr>
      <vt:lpstr>Cache memories</vt:lpstr>
      <vt:lpstr>Cache memories</vt:lpstr>
      <vt:lpstr>Cache memories</vt:lpstr>
      <vt:lpstr>Cache memories</vt:lpstr>
      <vt:lpstr>Cache memories</vt:lpstr>
      <vt:lpstr>Cache memories</vt:lpstr>
      <vt:lpstr>Cache memories</vt:lpstr>
      <vt:lpstr>Pipelined Execution</vt:lpstr>
      <vt:lpstr>Speculative Execution</vt:lpstr>
      <vt:lpstr>Speculative Execution</vt:lpstr>
      <vt:lpstr>Speculative Execution</vt:lpstr>
      <vt:lpstr>Speculative Execution</vt:lpstr>
      <vt:lpstr>Speculative Execution</vt:lpstr>
      <vt:lpstr>Out-of-Order Execution</vt:lpstr>
      <vt:lpstr>Out-of-Order Execution</vt:lpstr>
      <vt:lpstr>Out-of-Order Execution</vt:lpstr>
      <vt:lpstr>Meltdown and Spectre</vt:lpstr>
      <vt:lpstr>Meltdown and Spectre</vt:lpstr>
      <vt:lpstr>Meltdown and Spectre</vt:lpstr>
      <vt:lpstr>Meltdown and Spectre</vt:lpstr>
      <vt:lpstr>Meltdown and Spectre</vt:lpstr>
      <vt:lpstr>Meltdown and Spectre</vt:lpstr>
      <vt:lpstr>Meltdown and Spectre</vt:lpstr>
      <vt:lpstr>Countermeasures</vt:lpstr>
      <vt:lpstr>MSCAs: Countermeasures</vt:lpstr>
      <vt:lpstr>MSCAs: Countermeasures</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MSCAs: Countermeasures @ POLIMI</vt:lpstr>
      <vt:lpstr>Students assignments</vt:lpstr>
      <vt:lpstr>References</vt:lpstr>
    </vt:vector>
  </TitlesOfParts>
  <Company>Area Servizi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Colleoni</dc:creator>
  <cp:lastModifiedBy>Luca Maria Cassano</cp:lastModifiedBy>
  <cp:revision>334</cp:revision>
  <cp:lastPrinted>2020-02-28T14:48:33Z</cp:lastPrinted>
  <dcterms:created xsi:type="dcterms:W3CDTF">2015-05-26T12:27:57Z</dcterms:created>
  <dcterms:modified xsi:type="dcterms:W3CDTF">2023-03-20T10:46:34Z</dcterms:modified>
</cp:coreProperties>
</file>